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8" r:id="rId3"/>
    <p:sldId id="852" r:id="rId4"/>
    <p:sldId id="314" r:id="rId5"/>
    <p:sldId id="746" r:id="rId6"/>
    <p:sldId id="420" r:id="rId7"/>
    <p:sldId id="531" r:id="rId8"/>
    <p:sldId id="533" r:id="rId9"/>
    <p:sldId id="1966" r:id="rId10"/>
    <p:sldId id="882" r:id="rId11"/>
    <p:sldId id="2085" r:id="rId12"/>
    <p:sldId id="1963" r:id="rId13"/>
    <p:sldId id="1958" r:id="rId14"/>
    <p:sldId id="2086" r:id="rId15"/>
    <p:sldId id="689" r:id="rId16"/>
    <p:sldId id="690" r:id="rId17"/>
    <p:sldId id="561" r:id="rId18"/>
    <p:sldId id="2087" r:id="rId19"/>
    <p:sldId id="728" r:id="rId20"/>
    <p:sldId id="2084" r:id="rId21"/>
    <p:sldId id="2088" r:id="rId22"/>
    <p:sldId id="2070" r:id="rId23"/>
    <p:sldId id="330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B15143-3310-BD70-B4FC-4E62047A2EE4}" name="Erin Cavazos" initials="EC" userId="S::ecavazos@sara-tx.org::7df217e2-4bc0-48b0-a8b2-83583e63dbf8" providerId="AD"/>
  <p188:author id="{D803FA54-0BA6-6CD9-3615-269B08617889}" name="Sheeba M. Thomas" initials="ST" userId="S::sthomas@sara-tx.org::10fb76cd-28ff-4b20-b9c6-9e7ae3a6ca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609C2-BD6B-4654-8460-3684D5E30E92}" v="2" dt="2025-07-17T15:42:54.073"/>
    <p1510:client id="{910AA49A-D566-4044-A9C2-228A07D8A0C5}" v="6" dt="2025-07-18T13:25:12.6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8" autoAdjust="0"/>
    <p:restoredTop sz="90288" autoAdjust="0"/>
  </p:normalViewPr>
  <p:slideViewPr>
    <p:cSldViewPr snapToGrid="0">
      <p:cViewPr varScale="1">
        <p:scale>
          <a:sx n="101" d="100"/>
          <a:sy n="101" d="100"/>
        </p:scale>
        <p:origin x="17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7C5EE7-A17E-45A5-A40B-E4103835E4F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6B01E2-AB81-4055-8871-D0A851C8D1BC}">
      <dgm:prSet phldrT="[Text]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/>
            <a:t>Baseline</a:t>
          </a:r>
        </a:p>
        <a:p>
          <a:r>
            <a:rPr lang="en-US"/>
            <a:t>Model</a:t>
          </a:r>
        </a:p>
        <a:p>
          <a:r>
            <a:rPr lang="en-US"/>
            <a:t>(HSPF Models)</a:t>
          </a:r>
        </a:p>
      </dgm:t>
    </dgm:pt>
    <dgm:pt modelId="{0CC16F7E-B347-4FAB-8729-B8483AF424A3}" type="parTrans" cxnId="{88EAAA73-F7D2-4F50-8E99-664D8E4CFCAB}">
      <dgm:prSet/>
      <dgm:spPr/>
      <dgm:t>
        <a:bodyPr/>
        <a:lstStyle/>
        <a:p>
          <a:endParaRPr lang="en-US"/>
        </a:p>
      </dgm:t>
    </dgm:pt>
    <dgm:pt modelId="{CDDF3F09-EB80-4773-90BB-8164A283CF42}" type="sibTrans" cxnId="{88EAAA73-F7D2-4F50-8E99-664D8E4CFCAB}">
      <dgm:prSet/>
      <dgm:spPr/>
      <dgm:t>
        <a:bodyPr/>
        <a:lstStyle/>
        <a:p>
          <a:endParaRPr lang="en-US"/>
        </a:p>
      </dgm:t>
    </dgm:pt>
    <dgm:pt modelId="{BC0B5EF0-1B98-4D10-9781-A585F36AA30F}">
      <dgm:prSet phldrT="[Text]"/>
      <dgm:spPr>
        <a:solidFill>
          <a:schemeClr val="accent4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/>
            <a:t>Quantify</a:t>
          </a:r>
        </a:p>
        <a:p>
          <a:r>
            <a:rPr lang="en-US"/>
            <a:t>Mitigation</a:t>
          </a:r>
        </a:p>
        <a:p>
          <a:r>
            <a:rPr lang="en-US"/>
            <a:t>(Models and WQ Tools)</a:t>
          </a:r>
        </a:p>
      </dgm:t>
    </dgm:pt>
    <dgm:pt modelId="{9B0436AF-92FA-4F6F-805D-0DE367F75511}" type="parTrans" cxnId="{6F5901E2-EBA4-4F80-8022-F44ED6B9E1C5}">
      <dgm:prSet/>
      <dgm:spPr/>
      <dgm:t>
        <a:bodyPr/>
        <a:lstStyle/>
        <a:p>
          <a:endParaRPr lang="en-US"/>
        </a:p>
      </dgm:t>
    </dgm:pt>
    <dgm:pt modelId="{30FDE730-AC05-4B16-82EA-BBF4B27CCF0E}" type="sibTrans" cxnId="{6F5901E2-EBA4-4F80-8022-F44ED6B9E1C5}">
      <dgm:prSet/>
      <dgm:spPr/>
      <dgm:t>
        <a:bodyPr/>
        <a:lstStyle/>
        <a:p>
          <a:endParaRPr lang="en-US"/>
        </a:p>
      </dgm:t>
    </dgm:pt>
    <dgm:pt modelId="{8B91C911-B355-47B0-BEF4-14DBE579CDD0}">
      <dgm:prSet phldrT="[Text]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/>
            <a:t>Informed</a:t>
          </a:r>
        </a:p>
        <a:p>
          <a:r>
            <a:rPr lang="en-US"/>
            <a:t>Planning</a:t>
          </a:r>
        </a:p>
        <a:p>
          <a:endParaRPr lang="en-US"/>
        </a:p>
      </dgm:t>
    </dgm:pt>
    <dgm:pt modelId="{549CCD43-3C61-4CD8-B0C6-4E0E2336D6CC}" type="parTrans" cxnId="{0DE8FC14-7012-46C6-BB46-85E8E422339E}">
      <dgm:prSet/>
      <dgm:spPr/>
      <dgm:t>
        <a:bodyPr/>
        <a:lstStyle/>
        <a:p>
          <a:endParaRPr lang="en-US"/>
        </a:p>
      </dgm:t>
    </dgm:pt>
    <dgm:pt modelId="{57652C79-7154-462F-B842-9FBC5B43D72F}" type="sibTrans" cxnId="{0DE8FC14-7012-46C6-BB46-85E8E422339E}">
      <dgm:prSet/>
      <dgm:spPr/>
      <dgm:t>
        <a:bodyPr/>
        <a:lstStyle/>
        <a:p>
          <a:endParaRPr lang="en-US"/>
        </a:p>
      </dgm:t>
    </dgm:pt>
    <dgm:pt modelId="{17E5C5BD-DB78-4BDE-81C5-1F0409A840AE}">
      <dgm:prSet/>
      <dgm:spPr>
        <a:solidFill>
          <a:schemeClr val="accent4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Quantify</a:t>
          </a:r>
        </a:p>
        <a:p>
          <a:r>
            <a:rPr lang="en-US"/>
            <a:t>WQ Issues</a:t>
          </a:r>
          <a:endParaRPr lang="en-US" dirty="0"/>
        </a:p>
        <a:p>
          <a:r>
            <a:rPr lang="en-US" dirty="0"/>
            <a:t>(Models and WQ Tools)</a:t>
          </a:r>
        </a:p>
      </dgm:t>
    </dgm:pt>
    <dgm:pt modelId="{A7C7B953-4F9F-4D23-B112-6E18D9817767}" type="parTrans" cxnId="{648B8879-B380-4715-85F7-A1ED79DBD52D}">
      <dgm:prSet/>
      <dgm:spPr/>
      <dgm:t>
        <a:bodyPr/>
        <a:lstStyle/>
        <a:p>
          <a:endParaRPr lang="en-US"/>
        </a:p>
      </dgm:t>
    </dgm:pt>
    <dgm:pt modelId="{E3481A38-363F-4923-A3F7-B385E42E5DB8}" type="sibTrans" cxnId="{648B8879-B380-4715-85F7-A1ED79DBD52D}">
      <dgm:prSet/>
      <dgm:spPr/>
      <dgm:t>
        <a:bodyPr/>
        <a:lstStyle/>
        <a:p>
          <a:endParaRPr lang="en-US"/>
        </a:p>
      </dgm:t>
    </dgm:pt>
    <dgm:pt modelId="{AB6474CE-5A40-42D1-AD33-5F490247C99E}" type="pres">
      <dgm:prSet presAssocID="{447C5EE7-A17E-45A5-A40B-E4103835E4F6}" presName="CompostProcess" presStyleCnt="0">
        <dgm:presLayoutVars>
          <dgm:dir/>
          <dgm:resizeHandles val="exact"/>
        </dgm:presLayoutVars>
      </dgm:prSet>
      <dgm:spPr/>
    </dgm:pt>
    <dgm:pt modelId="{91DA2F0D-1A9F-447A-9DA1-76498FD26F39}" type="pres">
      <dgm:prSet presAssocID="{447C5EE7-A17E-45A5-A40B-E4103835E4F6}" presName="arrow" presStyleLbl="bgShp" presStyleIdx="0" presStyleCnt="1"/>
      <dgm:spPr/>
    </dgm:pt>
    <dgm:pt modelId="{88EDD60E-CBE0-47AF-9143-F550DD484853}" type="pres">
      <dgm:prSet presAssocID="{447C5EE7-A17E-45A5-A40B-E4103835E4F6}" presName="linearProcess" presStyleCnt="0"/>
      <dgm:spPr/>
    </dgm:pt>
    <dgm:pt modelId="{525A4559-2AC2-4E6E-B5A4-48C38156643F}" type="pres">
      <dgm:prSet presAssocID="{156B01E2-AB81-4055-8871-D0A851C8D1BC}" presName="textNode" presStyleLbl="node1" presStyleIdx="0" presStyleCnt="4">
        <dgm:presLayoutVars>
          <dgm:bulletEnabled val="1"/>
        </dgm:presLayoutVars>
      </dgm:prSet>
      <dgm:spPr/>
    </dgm:pt>
    <dgm:pt modelId="{AB2D5201-4A52-4717-A5D9-A05CA29B7239}" type="pres">
      <dgm:prSet presAssocID="{CDDF3F09-EB80-4773-90BB-8164A283CF42}" presName="sibTrans" presStyleCnt="0"/>
      <dgm:spPr/>
    </dgm:pt>
    <dgm:pt modelId="{203E4D5C-9E23-4AF0-8787-B7C171972F62}" type="pres">
      <dgm:prSet presAssocID="{17E5C5BD-DB78-4BDE-81C5-1F0409A840AE}" presName="textNode" presStyleLbl="node1" presStyleIdx="1" presStyleCnt="4">
        <dgm:presLayoutVars>
          <dgm:bulletEnabled val="1"/>
        </dgm:presLayoutVars>
      </dgm:prSet>
      <dgm:spPr/>
    </dgm:pt>
    <dgm:pt modelId="{D0C8E75A-04C4-4DD4-B1AE-467A126FAE1D}" type="pres">
      <dgm:prSet presAssocID="{E3481A38-363F-4923-A3F7-B385E42E5DB8}" presName="sibTrans" presStyleCnt="0"/>
      <dgm:spPr/>
    </dgm:pt>
    <dgm:pt modelId="{F7A407BD-9F05-4A1C-9C0C-E041F6A9D02D}" type="pres">
      <dgm:prSet presAssocID="{BC0B5EF0-1B98-4D10-9781-A585F36AA30F}" presName="textNode" presStyleLbl="node1" presStyleIdx="2" presStyleCnt="4">
        <dgm:presLayoutVars>
          <dgm:bulletEnabled val="1"/>
        </dgm:presLayoutVars>
      </dgm:prSet>
      <dgm:spPr/>
    </dgm:pt>
    <dgm:pt modelId="{72603FF7-D838-4D17-9E6C-53BDCE2F3887}" type="pres">
      <dgm:prSet presAssocID="{30FDE730-AC05-4B16-82EA-BBF4B27CCF0E}" presName="sibTrans" presStyleCnt="0"/>
      <dgm:spPr/>
    </dgm:pt>
    <dgm:pt modelId="{376E52BB-B469-4A3D-BBCF-E52A70C502D2}" type="pres">
      <dgm:prSet presAssocID="{8B91C911-B355-47B0-BEF4-14DBE579CDD0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DE8FC14-7012-46C6-BB46-85E8E422339E}" srcId="{447C5EE7-A17E-45A5-A40B-E4103835E4F6}" destId="{8B91C911-B355-47B0-BEF4-14DBE579CDD0}" srcOrd="3" destOrd="0" parTransId="{549CCD43-3C61-4CD8-B0C6-4E0E2336D6CC}" sibTransId="{57652C79-7154-462F-B842-9FBC5B43D72F}"/>
    <dgm:cxn modelId="{AE1B6F1D-CFC4-4354-AE8A-CB0AD14CE864}" type="presOf" srcId="{156B01E2-AB81-4055-8871-D0A851C8D1BC}" destId="{525A4559-2AC2-4E6E-B5A4-48C38156643F}" srcOrd="0" destOrd="0" presId="urn:microsoft.com/office/officeart/2005/8/layout/hProcess9"/>
    <dgm:cxn modelId="{88EAAA73-F7D2-4F50-8E99-664D8E4CFCAB}" srcId="{447C5EE7-A17E-45A5-A40B-E4103835E4F6}" destId="{156B01E2-AB81-4055-8871-D0A851C8D1BC}" srcOrd="0" destOrd="0" parTransId="{0CC16F7E-B347-4FAB-8729-B8483AF424A3}" sibTransId="{CDDF3F09-EB80-4773-90BB-8164A283CF42}"/>
    <dgm:cxn modelId="{50802C58-5EDD-47DA-8EE1-7BC9095DE532}" type="presOf" srcId="{447C5EE7-A17E-45A5-A40B-E4103835E4F6}" destId="{AB6474CE-5A40-42D1-AD33-5F490247C99E}" srcOrd="0" destOrd="0" presId="urn:microsoft.com/office/officeart/2005/8/layout/hProcess9"/>
    <dgm:cxn modelId="{648B8879-B380-4715-85F7-A1ED79DBD52D}" srcId="{447C5EE7-A17E-45A5-A40B-E4103835E4F6}" destId="{17E5C5BD-DB78-4BDE-81C5-1F0409A840AE}" srcOrd="1" destOrd="0" parTransId="{A7C7B953-4F9F-4D23-B112-6E18D9817767}" sibTransId="{E3481A38-363F-4923-A3F7-B385E42E5DB8}"/>
    <dgm:cxn modelId="{2FC97186-579E-4521-99D9-D9BF988562DC}" type="presOf" srcId="{17E5C5BD-DB78-4BDE-81C5-1F0409A840AE}" destId="{203E4D5C-9E23-4AF0-8787-B7C171972F62}" srcOrd="0" destOrd="0" presId="urn:microsoft.com/office/officeart/2005/8/layout/hProcess9"/>
    <dgm:cxn modelId="{1DD3B1BF-F180-4584-A7ED-7677E554F1D4}" type="presOf" srcId="{BC0B5EF0-1B98-4D10-9781-A585F36AA30F}" destId="{F7A407BD-9F05-4A1C-9C0C-E041F6A9D02D}" srcOrd="0" destOrd="0" presId="urn:microsoft.com/office/officeart/2005/8/layout/hProcess9"/>
    <dgm:cxn modelId="{A2D306E1-5F5B-4F36-9E83-6D5896186197}" type="presOf" srcId="{8B91C911-B355-47B0-BEF4-14DBE579CDD0}" destId="{376E52BB-B469-4A3D-BBCF-E52A70C502D2}" srcOrd="0" destOrd="0" presId="urn:microsoft.com/office/officeart/2005/8/layout/hProcess9"/>
    <dgm:cxn modelId="{6F5901E2-EBA4-4F80-8022-F44ED6B9E1C5}" srcId="{447C5EE7-A17E-45A5-A40B-E4103835E4F6}" destId="{BC0B5EF0-1B98-4D10-9781-A585F36AA30F}" srcOrd="2" destOrd="0" parTransId="{9B0436AF-92FA-4F6F-805D-0DE367F75511}" sibTransId="{30FDE730-AC05-4B16-82EA-BBF4B27CCF0E}"/>
    <dgm:cxn modelId="{8B36AE50-DC15-4BB2-84AF-B9D141E842E2}" type="presParOf" srcId="{AB6474CE-5A40-42D1-AD33-5F490247C99E}" destId="{91DA2F0D-1A9F-447A-9DA1-76498FD26F39}" srcOrd="0" destOrd="0" presId="urn:microsoft.com/office/officeart/2005/8/layout/hProcess9"/>
    <dgm:cxn modelId="{33305D0B-84C9-4ACC-8EEF-6EEB633380DE}" type="presParOf" srcId="{AB6474CE-5A40-42D1-AD33-5F490247C99E}" destId="{88EDD60E-CBE0-47AF-9143-F550DD484853}" srcOrd="1" destOrd="0" presId="urn:microsoft.com/office/officeart/2005/8/layout/hProcess9"/>
    <dgm:cxn modelId="{D4C08E3A-D1DF-4C14-837F-62C80C67113A}" type="presParOf" srcId="{88EDD60E-CBE0-47AF-9143-F550DD484853}" destId="{525A4559-2AC2-4E6E-B5A4-48C38156643F}" srcOrd="0" destOrd="0" presId="urn:microsoft.com/office/officeart/2005/8/layout/hProcess9"/>
    <dgm:cxn modelId="{C4358B6C-4618-49FA-9392-E752EEF1F65C}" type="presParOf" srcId="{88EDD60E-CBE0-47AF-9143-F550DD484853}" destId="{AB2D5201-4A52-4717-A5D9-A05CA29B7239}" srcOrd="1" destOrd="0" presId="urn:microsoft.com/office/officeart/2005/8/layout/hProcess9"/>
    <dgm:cxn modelId="{B6628F71-14FE-4612-A611-A7393EC58F89}" type="presParOf" srcId="{88EDD60E-CBE0-47AF-9143-F550DD484853}" destId="{203E4D5C-9E23-4AF0-8787-B7C171972F62}" srcOrd="2" destOrd="0" presId="urn:microsoft.com/office/officeart/2005/8/layout/hProcess9"/>
    <dgm:cxn modelId="{2ED7D2F8-D5AB-4AE0-B91F-2B89D7A73188}" type="presParOf" srcId="{88EDD60E-CBE0-47AF-9143-F550DD484853}" destId="{D0C8E75A-04C4-4DD4-B1AE-467A126FAE1D}" srcOrd="3" destOrd="0" presId="urn:microsoft.com/office/officeart/2005/8/layout/hProcess9"/>
    <dgm:cxn modelId="{0191BC5B-4C18-48B0-84B4-443B896674DF}" type="presParOf" srcId="{88EDD60E-CBE0-47AF-9143-F550DD484853}" destId="{F7A407BD-9F05-4A1C-9C0C-E041F6A9D02D}" srcOrd="4" destOrd="0" presId="urn:microsoft.com/office/officeart/2005/8/layout/hProcess9"/>
    <dgm:cxn modelId="{91C082B5-40E3-4BCD-BD8B-BA3C5488FFED}" type="presParOf" srcId="{88EDD60E-CBE0-47AF-9143-F550DD484853}" destId="{72603FF7-D838-4D17-9E6C-53BDCE2F3887}" srcOrd="5" destOrd="0" presId="urn:microsoft.com/office/officeart/2005/8/layout/hProcess9"/>
    <dgm:cxn modelId="{1E61C703-8518-4822-B2DD-B9D8599D2487}" type="presParOf" srcId="{88EDD60E-CBE0-47AF-9143-F550DD484853}" destId="{376E52BB-B469-4A3D-BBCF-E52A70C502D2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A2F0D-1A9F-447A-9DA1-76498FD26F39}">
      <dsp:nvSpPr>
        <dsp:cNvPr id="0" name=""/>
        <dsp:cNvSpPr/>
      </dsp:nvSpPr>
      <dsp:spPr>
        <a:xfrm>
          <a:off x="580938" y="0"/>
          <a:ext cx="6583969" cy="318074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5A4559-2AC2-4E6E-B5A4-48C38156643F}">
      <dsp:nvSpPr>
        <dsp:cNvPr id="0" name=""/>
        <dsp:cNvSpPr/>
      </dsp:nvSpPr>
      <dsp:spPr>
        <a:xfrm>
          <a:off x="4065" y="954224"/>
          <a:ext cx="1850323" cy="127229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Baseline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Model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(HSPF Models)</a:t>
          </a:r>
        </a:p>
      </dsp:txBody>
      <dsp:txXfrm>
        <a:off x="66174" y="1016333"/>
        <a:ext cx="1726105" cy="1148081"/>
      </dsp:txXfrm>
    </dsp:sp>
    <dsp:sp modelId="{203E4D5C-9E23-4AF0-8787-B7C171972F62}">
      <dsp:nvSpPr>
        <dsp:cNvPr id="0" name=""/>
        <dsp:cNvSpPr/>
      </dsp:nvSpPr>
      <dsp:spPr>
        <a:xfrm>
          <a:off x="1966529" y="954224"/>
          <a:ext cx="1850323" cy="1272299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Quantify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WQ Issues</a:t>
          </a: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(Models and WQ Tools)</a:t>
          </a:r>
        </a:p>
      </dsp:txBody>
      <dsp:txXfrm>
        <a:off x="2028638" y="1016333"/>
        <a:ext cx="1726105" cy="1148081"/>
      </dsp:txXfrm>
    </dsp:sp>
    <dsp:sp modelId="{F7A407BD-9F05-4A1C-9C0C-E041F6A9D02D}">
      <dsp:nvSpPr>
        <dsp:cNvPr id="0" name=""/>
        <dsp:cNvSpPr/>
      </dsp:nvSpPr>
      <dsp:spPr>
        <a:xfrm>
          <a:off x="3928993" y="954224"/>
          <a:ext cx="1850323" cy="127229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Quantify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Mitigation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(Models and WQ Tools)</a:t>
          </a:r>
        </a:p>
      </dsp:txBody>
      <dsp:txXfrm>
        <a:off x="3991102" y="1016333"/>
        <a:ext cx="1726105" cy="1148081"/>
      </dsp:txXfrm>
    </dsp:sp>
    <dsp:sp modelId="{376E52BB-B469-4A3D-BBCF-E52A70C502D2}">
      <dsp:nvSpPr>
        <dsp:cNvPr id="0" name=""/>
        <dsp:cNvSpPr/>
      </dsp:nvSpPr>
      <dsp:spPr>
        <a:xfrm>
          <a:off x="5891457" y="954224"/>
          <a:ext cx="1850323" cy="1272299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Informed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Planning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953566" y="1016333"/>
        <a:ext cx="1726105" cy="1148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3F5D559-F808-486C-9925-29EA7A636A2B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D3B456-4CCC-42AF-9BED-D645D237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75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94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93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C6055-308E-46CB-9DB4-99EBC9A7C97B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27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C6055-308E-46CB-9DB4-99EBC9A7C97B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5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C6055-308E-46CB-9DB4-99EBC9A7C97B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08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330B66-49B7-4842-9B32-91E63069DBD8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4450" y="760413"/>
            <a:ext cx="5043488" cy="3781425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734" y="4793111"/>
            <a:ext cx="5625014" cy="4538119"/>
          </a:xfrm>
          <a:noFill/>
        </p:spPr>
        <p:txBody>
          <a:bodyPr lIns="95973" tIns="47988" rIns="95973" bIns="47988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7020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C6055-308E-46CB-9DB4-99EBC9A7C97B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2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C6055-308E-46CB-9DB4-99EBC9A7C97B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60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C6055-308E-46CB-9DB4-99EBC9A7C97B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18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65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18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8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26783">
              <a:defRPr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03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62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3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23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u="sng" dirty="0">
              <a:solidFill>
                <a:srgbClr val="0070C0"/>
              </a:solidFill>
            </a:endParaRPr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1BDF96-4991-4CC4-8ED6-E071A945F35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18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u="sng" dirty="0">
              <a:solidFill>
                <a:srgbClr val="0070C0"/>
              </a:solidFill>
            </a:endParaRPr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1BDF96-4991-4CC4-8ED6-E071A945F35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45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C6055-308E-46CB-9DB4-99EBC9A7C97B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3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11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B4980-ABC5-4EA0-8BAB-6793C0468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bullet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4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399" y="6514432"/>
            <a:ext cx="403413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08B4980-ABC5-4EA0-8BAB-6793C0468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B4980-ABC5-4EA0-8BAB-6793C0468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053" y="865008"/>
            <a:ext cx="7886700" cy="2852737"/>
          </a:xfr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399" y="6514432"/>
            <a:ext cx="403413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08B4980-ABC5-4EA0-8BAB-6793C0468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2543"/>
            <a:ext cx="7886700" cy="1325563"/>
          </a:xfrm>
        </p:spPr>
        <p:txBody>
          <a:bodyPr>
            <a:normAutofit/>
          </a:bodyPr>
          <a:lstStyle>
            <a:lvl1pPr>
              <a:defRPr lang="en-US" sz="4400" kern="1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399" y="6514432"/>
            <a:ext cx="403413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08B4980-ABC5-4EA0-8BAB-6793C0468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3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399" y="6514432"/>
            <a:ext cx="403413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08B4980-ABC5-4EA0-8BAB-6793C0468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8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399" y="6514432"/>
            <a:ext cx="403413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08B4980-ABC5-4EA0-8BAB-6793C0468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0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399" y="6514432"/>
            <a:ext cx="403413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08B4980-ABC5-4EA0-8BAB-6793C0468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84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097"/>
            <a:ext cx="8229600" cy="20778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0F9C-ABF5-434C-AEA4-E15F39E0C077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9369-3344-EC4F-A087-7F32CBCBB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9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bullet</a:t>
            </a:r>
          </a:p>
          <a:p>
            <a:pPr lvl="1"/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74160" y="6489718"/>
            <a:ext cx="403413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E08B4980-ABC5-4EA0-8BAB-6793C0468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4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1" r:id="rId3"/>
    <p:sldLayoutId id="2147483663" r:id="rId4"/>
    <p:sldLayoutId id="2147483664" r:id="rId5"/>
    <p:sldLayoutId id="2147483667" r:id="rId6"/>
    <p:sldLayoutId id="2147483666" r:id="rId7"/>
    <p:sldLayoutId id="2147483669" r:id="rId8"/>
    <p:sldLayoutId id="2147483673" r:id="rId9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dirty="0">
          <a:solidFill>
            <a:srgbClr val="002060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>
          <a:solidFill>
            <a:schemeClr val="accent3">
              <a:lumMod val="50000"/>
            </a:schemeClr>
          </a:solidFill>
          <a:latin typeface="Myriad Pro" panose="020B0503030403020204" pitchFamily="34" charset="0"/>
          <a:ea typeface="+mn-ea"/>
          <a:cs typeface="Myriad Hebrew" panose="01010101010101010101" pitchFamily="50" charset="-79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800" kern="1200" baseline="0">
          <a:solidFill>
            <a:schemeClr val="accent3">
              <a:lumMod val="50000"/>
            </a:schemeClr>
          </a:solidFill>
          <a:latin typeface="+mj-lt"/>
          <a:ea typeface="+mn-ea"/>
          <a:cs typeface="Myriad Hebrew" panose="01010101010101010101" pitchFamily="50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3376" y="3429000"/>
            <a:ext cx="7772400" cy="106398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Tools for Stormwater Quality Management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121" y="4777261"/>
            <a:ext cx="8946037" cy="8255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18</a:t>
            </a:r>
            <a:r>
              <a:rPr lang="en-US" sz="3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2025</a:t>
            </a:r>
          </a:p>
          <a:p>
            <a:pPr>
              <a:spcBef>
                <a:spcPts val="0"/>
              </a:spcBef>
            </a:pPr>
            <a:endParaRPr lang="en-US" sz="3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/>
              <a:t>Sheeba M Thomas Dominguez, PE, PhD – Lead Technical Engineer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556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8474F-F178-60E9-BB14-066BE8E0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9750"/>
            <a:ext cx="7886700" cy="994172"/>
          </a:xfrm>
        </p:spPr>
        <p:txBody>
          <a:bodyPr/>
          <a:lstStyle/>
          <a:p>
            <a:r>
              <a:rPr lang="en-US" dirty="0"/>
              <a:t>Water Quality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FA6E2-25FC-A849-B458-B9B6A83CE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0570" y="1378416"/>
            <a:ext cx="9220306" cy="3263504"/>
          </a:xfrm>
        </p:spPr>
        <p:txBody>
          <a:bodyPr/>
          <a:lstStyle/>
          <a:p>
            <a:r>
              <a:rPr lang="en-US" dirty="0"/>
              <a:t>Environmental Services Department Superstars!</a:t>
            </a:r>
          </a:p>
        </p:txBody>
      </p:sp>
      <p:pic>
        <p:nvPicPr>
          <p:cNvPr id="5" name="Picture 4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E9199F60-3FA8-62CC-3FD0-18ACF0F5D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67" y="2555080"/>
            <a:ext cx="2591669" cy="1701350"/>
          </a:xfrm>
          <a:prstGeom prst="rect">
            <a:avLst/>
          </a:prstGeom>
        </p:spPr>
      </p:pic>
      <p:pic>
        <p:nvPicPr>
          <p:cNvPr id="9" name="Picture 8" descr="A person in a lab&#10;&#10;Description automatically generated">
            <a:extLst>
              <a:ext uri="{FF2B5EF4-FFF2-40B4-BE49-F238E27FC236}">
                <a16:creationId xmlns:a16="http://schemas.microsoft.com/office/drawing/2014/main" id="{888FE1D3-6847-CEBA-EEE6-7E2FAE337C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209" y="1982720"/>
            <a:ext cx="2134553" cy="2846070"/>
          </a:xfrm>
          <a:prstGeom prst="rect">
            <a:avLst/>
          </a:prstGeom>
        </p:spPr>
      </p:pic>
      <p:pic>
        <p:nvPicPr>
          <p:cNvPr id="11" name="Picture 10" descr="A person squatting down and pouring yellow liquid into a bucket&#10;&#10;Description automatically generated">
            <a:extLst>
              <a:ext uri="{FF2B5EF4-FFF2-40B4-BE49-F238E27FC236}">
                <a16:creationId xmlns:a16="http://schemas.microsoft.com/office/drawing/2014/main" id="{3E4833B7-B073-F79B-D0A3-451B4E100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2" y="2247066"/>
            <a:ext cx="2739862" cy="2054896"/>
          </a:xfrm>
          <a:prstGeom prst="rect">
            <a:avLst/>
          </a:prstGeom>
        </p:spPr>
      </p:pic>
      <p:pic>
        <p:nvPicPr>
          <p:cNvPr id="13" name="Picture 12" descr="A graph showing a number of data&#10;&#10;Description automatically generated">
            <a:extLst>
              <a:ext uri="{FF2B5EF4-FFF2-40B4-BE49-F238E27FC236}">
                <a16:creationId xmlns:a16="http://schemas.microsoft.com/office/drawing/2014/main" id="{8D1BBD7F-5B42-B4C8-5BDB-C02CB498A9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69" y="4354147"/>
            <a:ext cx="3596640" cy="16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07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092EF-14B8-6DB1-91B4-18EF54CF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4503"/>
          </a:xfrm>
        </p:spPr>
        <p:txBody>
          <a:bodyPr>
            <a:normAutofit/>
          </a:bodyPr>
          <a:lstStyle/>
          <a:p>
            <a:r>
              <a:rPr lang="en-US" dirty="0"/>
              <a:t>EAA’s Relative Infiltration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A4A91-7506-63EC-DE3E-2274E4A94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D7156-B28E-32F0-F0DD-DEBFAFAC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9369-3344-EC4F-A087-7F32CBCBB3C8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D07C7D-A460-3C99-5614-232C8D1C4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959201"/>
            <a:ext cx="8143875" cy="508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59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607762"/>
            <a:ext cx="8898673" cy="609865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Modeling Challenge</a:t>
            </a:r>
            <a:br>
              <a:rPr lang="en-US" dirty="0">
                <a:solidFill>
                  <a:srgbClr val="165788"/>
                </a:solidFill>
                <a:latin typeface="+mj-lt"/>
              </a:rPr>
            </a:br>
            <a:br>
              <a:rPr lang="en-US" sz="3333" dirty="0">
                <a:solidFill>
                  <a:srgbClr val="165788"/>
                </a:solidFill>
              </a:rPr>
            </a:br>
            <a:r>
              <a:rPr lang="en-US" sz="31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Flood Control Tunnels</a:t>
            </a:r>
            <a:endParaRPr lang="en-US" sz="3333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876CF80-7A46-A13E-4791-BCC31A2A2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9550" y="4363341"/>
            <a:ext cx="2184950" cy="1172823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82BE0-114B-549A-3944-D73FBA0FE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638527"/>
            <a:ext cx="3581950" cy="4635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1DD39-AF92-FFA0-38CA-D62D80917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1" y="1638527"/>
            <a:ext cx="4014611" cy="2491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36C45-244E-E791-4781-552A03C2C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668" y="4130354"/>
            <a:ext cx="1590486" cy="211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5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52C6E19-F764-AB4C-3449-A007B83C4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028" y="3647290"/>
            <a:ext cx="3065279" cy="2421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2F3DA5-469F-E7F0-0030-6C3649D7D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667" y="3647290"/>
            <a:ext cx="3186924" cy="25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1B0C03-167B-61E7-DFB7-28CE01D9A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49" y="1208899"/>
            <a:ext cx="3210621" cy="2521000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16541" y="386361"/>
            <a:ext cx="9168264" cy="422913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+mj-lt"/>
              </a:rPr>
              <a:t>HSPF Calibration – Continued Simulation Thru Wet/Dry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09A6E-2338-EC6F-AF44-4A0828863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217" y="1366078"/>
            <a:ext cx="1651000" cy="38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accent5">
                    <a:lumMod val="50000"/>
                  </a:schemeClr>
                </a:solidFill>
              </a:rPr>
              <a:t>Salado Creek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CB3A85-AEAB-2B45-569D-BD045664D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838" y="1208899"/>
            <a:ext cx="3210621" cy="243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67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85507" y="643431"/>
            <a:ext cx="8247529" cy="493991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>
                <a:latin typeface="+mj-lt"/>
              </a:rPr>
              <a:t>SARA Timeseries Utility Tool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03089" y="1259728"/>
            <a:ext cx="6160345" cy="2472066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810"/>
              </a:spcAft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Enhanced efficiency in reading large timeseries records (e.g. HSPF binary output).</a:t>
            </a:r>
          </a:p>
          <a:p>
            <a:pPr>
              <a:spcAft>
                <a:spcPts val="81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Developed, tested, and released to public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through EPA BASINS user community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on 10/24/2013.</a:t>
            </a:r>
          </a:p>
          <a:p>
            <a:pPr>
              <a:spcAft>
                <a:spcPts val="81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Replaced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WDMUtil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10"/>
              </a:spcAft>
              <a:buClr>
                <a:srgbClr val="00B3F2"/>
              </a:buClr>
              <a:buFont typeface="Wingdings" pitchFamily="2" charset="2"/>
              <a:buChar char="S"/>
            </a:pPr>
            <a:endParaRPr lang="en-US" sz="1350" b="1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6110" y="3731794"/>
            <a:ext cx="5544801" cy="238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9847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/>
          </p:cNvSpPr>
          <p:nvPr>
            <p:ph type="title"/>
          </p:nvPr>
        </p:nvSpPr>
        <p:spPr>
          <a:xfrm>
            <a:off x="537882" y="645690"/>
            <a:ext cx="8068235" cy="49553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+mj-lt"/>
              </a:rPr>
              <a:t>SARA Load Reduction Tool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40203" y="1495428"/>
            <a:ext cx="2611399" cy="4102869"/>
            <a:chOff x="242772" y="1226738"/>
            <a:chExt cx="3868738" cy="4797632"/>
          </a:xfrm>
        </p:grpSpPr>
        <p:sp>
          <p:nvSpPr>
            <p:cNvPr id="6151" name="Line 43"/>
            <p:cNvSpPr>
              <a:spLocks noChangeShapeType="1"/>
            </p:cNvSpPr>
            <p:nvPr/>
          </p:nvSpPr>
          <p:spPr bwMode="auto">
            <a:xfrm flipH="1">
              <a:off x="2171932" y="4009291"/>
              <a:ext cx="1588" cy="45720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anchor="ctr">
              <a:spAutoFit/>
            </a:bodyPr>
            <a:lstStyle/>
            <a:p>
              <a:endParaRPr lang="en-US" sz="1620" b="1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50" name="Line 42"/>
            <p:cNvSpPr>
              <a:spLocks noChangeShapeType="1"/>
            </p:cNvSpPr>
            <p:nvPr/>
          </p:nvSpPr>
          <p:spPr bwMode="auto">
            <a:xfrm flipH="1">
              <a:off x="2177139" y="1697818"/>
              <a:ext cx="1" cy="35958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 wrap="square" anchor="ctr">
              <a:spAutoFit/>
            </a:bodyPr>
            <a:lstStyle/>
            <a:p>
              <a:endParaRPr lang="en-US" sz="1620" b="1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47" name="AutoShape 5"/>
            <p:cNvSpPr>
              <a:spLocks noChangeArrowheads="1"/>
            </p:cNvSpPr>
            <p:nvPr/>
          </p:nvSpPr>
          <p:spPr bwMode="auto">
            <a:xfrm>
              <a:off x="242772" y="1226738"/>
              <a:ext cx="3787775" cy="388227"/>
            </a:xfrm>
            <a:prstGeom prst="flowChartAlternateProcess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en-US" altLang="en-US" sz="135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Calibrated HSPF model UCI</a:t>
              </a:r>
            </a:p>
          </p:txBody>
        </p:sp>
        <p:sp>
          <p:nvSpPr>
            <p:cNvPr id="6148" name="AutoShape 40"/>
            <p:cNvSpPr>
              <a:spLocks noChangeArrowheads="1"/>
            </p:cNvSpPr>
            <p:nvPr/>
          </p:nvSpPr>
          <p:spPr bwMode="auto">
            <a:xfrm>
              <a:off x="242772" y="2202708"/>
              <a:ext cx="3868738" cy="1747018"/>
            </a:xfrm>
            <a:prstGeom prst="flowChartAlternateProcess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r>
                <a:rPr lang="en-US" altLang="en-US" sz="135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User Specification</a:t>
              </a:r>
            </a:p>
            <a:p>
              <a:endParaRPr lang="en-US" altLang="en-US" sz="945" b="1">
                <a:solidFill>
                  <a:srgbClr val="3333FF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altLang="en-US" sz="1080" b="1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Target </a:t>
              </a:r>
              <a:r>
                <a:rPr lang="en-US" altLang="en-US" sz="1080" b="1" err="1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Subbasins</a:t>
              </a:r>
              <a:r>
                <a:rPr lang="en-US" altLang="en-US" sz="1080" b="1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/</a:t>
              </a:r>
              <a:r>
                <a:rPr lang="en-US" altLang="en-US" sz="1080" b="1" err="1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Landuses</a:t>
              </a:r>
              <a:r>
                <a:rPr lang="en-US" altLang="en-US" sz="1080" b="1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 for BMP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en-US" sz="1080" b="1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Target constituents</a:t>
              </a:r>
            </a:p>
            <a:p>
              <a:pPr lvl="1">
                <a:buFont typeface="Arial" pitchFamily="34" charset="0"/>
                <a:buChar char="•"/>
              </a:pPr>
              <a:r>
                <a:rPr lang="en-US" altLang="en-US" sz="1080" b="1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 Concentration threshold</a:t>
              </a:r>
            </a:p>
            <a:p>
              <a:pPr lvl="1">
                <a:buFont typeface="Arial" pitchFamily="34" charset="0"/>
                <a:buChar char="•"/>
              </a:pPr>
              <a:r>
                <a:rPr lang="en-US" altLang="en-US" sz="1080" b="1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 Reduction Tolerance</a:t>
              </a:r>
            </a:p>
            <a:p>
              <a:pPr lvl="1">
                <a:buFont typeface="Arial" pitchFamily="34" charset="0"/>
                <a:buChar char="•"/>
              </a:pPr>
              <a:r>
                <a:rPr lang="en-US" altLang="en-US" sz="1080" b="1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 Maximum removal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en-US" sz="1080" b="1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 Target point source</a:t>
              </a:r>
            </a:p>
          </p:txBody>
        </p:sp>
        <p:sp>
          <p:nvSpPr>
            <p:cNvPr id="9" name="AutoShape 41"/>
            <p:cNvSpPr>
              <a:spLocks noChangeArrowheads="1"/>
            </p:cNvSpPr>
            <p:nvPr/>
          </p:nvSpPr>
          <p:spPr bwMode="auto">
            <a:xfrm>
              <a:off x="276225" y="4653632"/>
              <a:ext cx="3794125" cy="1370738"/>
            </a:xfrm>
            <a:prstGeom prst="flowChartAlternateProcess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r>
                <a:rPr lang="en-US" altLang="en-US" sz="135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Automatic Load Reduction</a:t>
              </a:r>
            </a:p>
            <a:p>
              <a:endParaRPr lang="en-US" altLang="en-US" sz="945" b="1">
                <a:solidFill>
                  <a:srgbClr val="3333FF"/>
                </a:solidFill>
                <a:latin typeface="Arial" pitchFamily="34" charset="0"/>
                <a:cs typeface="Arial" pitchFamily="34" charset="0"/>
              </a:endParaRPr>
            </a:p>
            <a:p>
              <a:pPr algn="l">
                <a:buFont typeface="Arial" pitchFamily="34" charset="0"/>
                <a:buChar char="•"/>
              </a:pPr>
              <a:r>
                <a:rPr lang="en-US" altLang="en-US" sz="1080" b="1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From upstream to downstream </a:t>
              </a:r>
              <a:r>
                <a:rPr lang="en-US" altLang="en-US" sz="1080" b="1" err="1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subbasins</a:t>
              </a:r>
              <a:endParaRPr lang="en-US" altLang="en-US" sz="1080" b="1">
                <a:solidFill>
                  <a:srgbClr val="3333FF"/>
                </a:solidFill>
                <a:latin typeface="Arial" pitchFamily="34" charset="0"/>
                <a:cs typeface="Arial" pitchFamily="34" charset="0"/>
              </a:endParaRPr>
            </a:p>
            <a:p>
              <a:pPr algn="l">
                <a:buFont typeface="Arial" pitchFamily="34" charset="0"/>
                <a:buChar char="•"/>
              </a:pPr>
              <a:r>
                <a:rPr lang="en-US" altLang="en-US" sz="1080" b="1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Generate detailed report</a:t>
              </a:r>
              <a:r>
                <a:rPr lang="en-US" altLang="en-US" sz="2430" b="1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altLang="en-US" sz="1080" b="1">
                <a:solidFill>
                  <a:srgbClr val="3333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4428988" y="1513569"/>
            <a:ext cx="3763680" cy="36317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57175" indent="-257175">
              <a:spcAft>
                <a:spcPts val="1215"/>
              </a:spcAft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Uses load reduction factors in HSPF BMP Module.</a:t>
            </a:r>
          </a:p>
          <a:p>
            <a:pPr marL="257175" indent="-257175" eaLnBrk="0" hangingPunct="0">
              <a:spcAft>
                <a:spcPts val="1215"/>
              </a:spcAft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Automates tedious process for large watershed models.</a:t>
            </a:r>
          </a:p>
          <a:p>
            <a:pPr marL="257175" indent="-257175" eaLnBrk="0" hangingPunct="0">
              <a:spcAft>
                <a:spcPts val="1215"/>
              </a:spcAft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Compared to manual processes.</a:t>
            </a:r>
          </a:p>
          <a:p>
            <a:pPr marL="257175" indent="-257175" eaLnBrk="0" hangingPunct="0">
              <a:spcAft>
                <a:spcPts val="1215"/>
              </a:spcAft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Developed, tested, and released to public </a:t>
            </a:r>
            <a:r>
              <a:rPr lang="en-US" altLang="en-US" sz="2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through EPA BASINS user community </a:t>
            </a:r>
            <a:r>
              <a:rPr lang="en-US" sz="2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on 5/09/2014. </a:t>
            </a:r>
          </a:p>
        </p:txBody>
      </p:sp>
    </p:spTree>
    <p:extLst>
      <p:ext uri="{BB962C8B-B14F-4D97-AF65-F5344CB8AC3E}">
        <p14:creationId xmlns:p14="http://schemas.microsoft.com/office/powerpoint/2010/main" val="894620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87281" y="590965"/>
            <a:ext cx="7575177" cy="493991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+mj-lt"/>
              </a:rPr>
              <a:t>SARA Enhanced BMP Tool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87281" y="1415532"/>
            <a:ext cx="7718612" cy="32918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810"/>
              </a:spcAft>
            </a:pPr>
            <a:r>
              <a:rPr lang="en-US" sz="2400">
                <a:latin typeface="+mn-lt"/>
              </a:rPr>
              <a:t>Identify LID/BMPs to achieve needed load reductions.  </a:t>
            </a:r>
          </a:p>
          <a:p>
            <a:pPr>
              <a:spcBef>
                <a:spcPts val="0"/>
              </a:spcBef>
              <a:spcAft>
                <a:spcPts val="810"/>
              </a:spcAft>
            </a:pPr>
            <a:r>
              <a:rPr lang="en-US" sz="2400">
                <a:latin typeface="+mn-lt"/>
              </a:rPr>
              <a:t>Use LRT results or any calibrated HSPF models.  </a:t>
            </a:r>
          </a:p>
          <a:p>
            <a:pPr defTabSz="565785">
              <a:spcBef>
                <a:spcPts val="0"/>
              </a:spcBef>
              <a:spcAft>
                <a:spcPts val="810"/>
              </a:spcAft>
              <a:defRPr/>
            </a:pPr>
            <a:r>
              <a:rPr lang="en-US" sz="2400">
                <a:latin typeface="+mn-lt"/>
              </a:rPr>
              <a:t>Combines robust land surface representation from HSPF with EPA SUSTAIN’s BMP capabilities.</a:t>
            </a:r>
          </a:p>
          <a:p>
            <a:pPr defTabSz="565785">
              <a:spcBef>
                <a:spcPts val="0"/>
              </a:spcBef>
              <a:spcAft>
                <a:spcPts val="810"/>
              </a:spcAft>
              <a:defRPr/>
            </a:pPr>
            <a:r>
              <a:rPr lang="en-US" sz="2400">
                <a:latin typeface="+mn-lt"/>
              </a:rPr>
              <a:t>Avoids ArcGIS version issue inherent in SUSTAIN by using non-GIS component (SUSTAINOPT)</a:t>
            </a:r>
          </a:p>
          <a:p>
            <a:pPr marL="0" indent="0">
              <a:spcBef>
                <a:spcPts val="0"/>
              </a:spcBef>
              <a:spcAft>
                <a:spcPts val="810"/>
              </a:spcAft>
              <a:buClr>
                <a:srgbClr val="00B3F2"/>
              </a:buClr>
              <a:buNone/>
            </a:pPr>
            <a:endParaRPr lang="en-US" sz="1350" b="1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57" y="4424077"/>
            <a:ext cx="5836285" cy="173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778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822855"/>
            <a:ext cx="7620000" cy="609865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sz="3333">
                <a:solidFill>
                  <a:srgbClr val="165788"/>
                </a:solidFill>
              </a:rPr>
              <a:t>SARA BMP Tool Database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683000" y="5868460"/>
            <a:ext cx="1587500" cy="30427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BBCCAE79-4248-432A-A519-7ABBA203A74E}" type="slidenum">
              <a:rPr lang="en-US" altLang="en-US" sz="1167">
                <a:solidFill>
                  <a:srgbClr val="FFFF99"/>
                </a:solidFill>
              </a:rPr>
              <a:pPr/>
              <a:t>17</a:t>
            </a:fld>
            <a:endParaRPr lang="en-US" altLang="en-US" sz="1167">
              <a:solidFill>
                <a:srgbClr val="FFFF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1" y="1432719"/>
            <a:ext cx="5923621" cy="434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18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822855"/>
            <a:ext cx="7620000" cy="609865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sz="3200">
                <a:solidFill>
                  <a:srgbClr val="165788"/>
                </a:solidFill>
              </a:rPr>
              <a:t>Cost Saving with Optimization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683000" y="5868460"/>
            <a:ext cx="1587500" cy="30427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BBCCAE79-4248-432A-A519-7ABBA203A74E}" type="slidenum">
              <a:rPr lang="en-US" altLang="en-US" sz="1167">
                <a:solidFill>
                  <a:srgbClr val="FFFF99"/>
                </a:solidFill>
              </a:rPr>
              <a:pPr/>
              <a:t>18</a:t>
            </a:fld>
            <a:endParaRPr lang="en-US" altLang="en-US" sz="1167">
              <a:solidFill>
                <a:srgbClr val="FFFF99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6442490" y="1651000"/>
            <a:ext cx="2470089" cy="4572000"/>
          </a:xfrm>
        </p:spPr>
        <p:txBody>
          <a:bodyPr vert="horz" lIns="68382" tIns="34191" rIns="68382" bIns="34191" rtlCol="0">
            <a:noAutofit/>
          </a:bodyPr>
          <a:lstStyle/>
          <a:p>
            <a:pPr marL="0" indent="0" defTabSz="698472">
              <a:buClr>
                <a:srgbClr val="C00000"/>
              </a:buClr>
              <a:buNone/>
              <a:defRPr/>
            </a:pPr>
            <a:r>
              <a:rPr lang="en-US" sz="1500" b="1">
                <a:solidFill>
                  <a:srgbClr val="165788"/>
                </a:solidFill>
                <a:latin typeface="Arial" pitchFamily="34" charset="0"/>
                <a:cs typeface="Arial" pitchFamily="34" charset="0"/>
              </a:rPr>
              <a:t>Target: 40% Load Reduction</a:t>
            </a:r>
          </a:p>
          <a:p>
            <a:pPr marL="0" indent="0" defTabSz="698472">
              <a:buClr>
                <a:srgbClr val="C00000"/>
              </a:buClr>
              <a:buNone/>
              <a:defRPr/>
            </a:pPr>
            <a:endParaRPr lang="en-US" sz="1500" b="1">
              <a:solidFill>
                <a:srgbClr val="165788"/>
              </a:solidFill>
              <a:latin typeface="Arial" pitchFamily="34" charset="0"/>
              <a:cs typeface="Arial" pitchFamily="34" charset="0"/>
            </a:endParaRPr>
          </a:p>
          <a:p>
            <a:pPr marL="0" indent="0" defTabSz="698472">
              <a:buClr>
                <a:srgbClr val="C00000"/>
              </a:buClr>
              <a:buNone/>
              <a:defRPr/>
            </a:pPr>
            <a:r>
              <a:rPr lang="en-US" sz="1500" b="1">
                <a:solidFill>
                  <a:srgbClr val="165788"/>
                </a:solidFill>
                <a:latin typeface="Arial" pitchFamily="34" charset="0"/>
                <a:cs typeface="Arial" pitchFamily="34" charset="0"/>
              </a:rPr>
              <a:t>Optimal BMPs: $2.5 MM</a:t>
            </a:r>
          </a:p>
          <a:p>
            <a:pPr marL="0" indent="0" defTabSz="698472">
              <a:buClr>
                <a:srgbClr val="C00000"/>
              </a:buClr>
              <a:buNone/>
              <a:defRPr/>
            </a:pPr>
            <a:endParaRPr lang="en-US" sz="1500" b="1">
              <a:solidFill>
                <a:srgbClr val="165788"/>
              </a:solidFill>
              <a:latin typeface="Arial" pitchFamily="34" charset="0"/>
              <a:cs typeface="Arial" pitchFamily="34" charset="0"/>
            </a:endParaRPr>
          </a:p>
          <a:p>
            <a:pPr marL="0" indent="0" defTabSz="698472">
              <a:buClr>
                <a:srgbClr val="C00000"/>
              </a:buClr>
              <a:buNone/>
              <a:defRPr/>
            </a:pPr>
            <a:r>
              <a:rPr lang="en-US" sz="1500" b="1">
                <a:solidFill>
                  <a:srgbClr val="165788"/>
                </a:solidFill>
                <a:latin typeface="Arial" pitchFamily="34" charset="0"/>
                <a:cs typeface="Arial" pitchFamily="34" charset="0"/>
              </a:rPr>
              <a:t>Non-Optimal BMP Combinations: can be &gt; $5MM</a:t>
            </a:r>
          </a:p>
          <a:p>
            <a:pPr marL="0" indent="0" defTabSz="698472">
              <a:buClr>
                <a:srgbClr val="C00000"/>
              </a:buClr>
              <a:buNone/>
              <a:defRPr/>
            </a:pPr>
            <a:endParaRPr lang="en-US" sz="1500" b="1">
              <a:solidFill>
                <a:srgbClr val="165788"/>
              </a:solidFill>
              <a:latin typeface="Arial" pitchFamily="34" charset="0"/>
              <a:cs typeface="Arial" pitchFamily="34" charset="0"/>
            </a:endParaRPr>
          </a:p>
          <a:p>
            <a:pPr marL="0" indent="0" defTabSz="698472">
              <a:buClr>
                <a:srgbClr val="C00000"/>
              </a:buClr>
              <a:buNone/>
              <a:defRPr/>
            </a:pPr>
            <a:r>
              <a:rPr lang="en-US" sz="1500" b="1">
                <a:solidFill>
                  <a:srgbClr val="165788"/>
                </a:solidFill>
                <a:latin typeface="Arial" pitchFamily="34" charset="0"/>
                <a:cs typeface="Arial" pitchFamily="34" charset="0"/>
              </a:rPr>
              <a:t>Cost Saving: can be $2.5 MM or 100%</a:t>
            </a:r>
          </a:p>
          <a:p>
            <a:pPr marL="0" indent="0" defTabSz="698472">
              <a:buClr>
                <a:srgbClr val="C00000"/>
              </a:buClr>
              <a:buNone/>
              <a:defRPr/>
            </a:pPr>
            <a:endParaRPr lang="en-US" sz="1500" b="1">
              <a:solidFill>
                <a:srgbClr val="165788"/>
              </a:solidFill>
              <a:latin typeface="Arial" pitchFamily="34" charset="0"/>
              <a:cs typeface="Arial" pitchFamily="34" charset="0"/>
            </a:endParaRPr>
          </a:p>
          <a:p>
            <a:pPr marL="0" indent="0" defTabSz="698472">
              <a:buClr>
                <a:srgbClr val="C00000"/>
              </a:buClr>
              <a:buNone/>
              <a:defRPr/>
            </a:pPr>
            <a:r>
              <a:rPr lang="en-US" sz="1500" b="1">
                <a:solidFill>
                  <a:srgbClr val="165788"/>
                </a:solidFill>
                <a:latin typeface="Arial" pitchFamily="34" charset="0"/>
                <a:cs typeface="Arial" pitchFamily="34" charset="0"/>
              </a:rPr>
              <a:t>Avoid building first then discover it won’t work or too costly</a:t>
            </a:r>
          </a:p>
          <a:p>
            <a:pPr marL="0" indent="0" defTabSz="698472">
              <a:buClr>
                <a:srgbClr val="C00000"/>
              </a:buClr>
              <a:buNone/>
              <a:defRPr/>
            </a:pPr>
            <a:endParaRPr lang="en-US" sz="15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 defTabSz="698472">
              <a:buClr>
                <a:srgbClr val="C00000"/>
              </a:buClr>
              <a:buNone/>
              <a:defRPr/>
            </a:pPr>
            <a:endParaRPr lang="en-US" sz="15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2792D3-567B-46EF-1F25-E5075AD2A7E4}"/>
              </a:ext>
            </a:extLst>
          </p:cNvPr>
          <p:cNvGrpSpPr/>
          <p:nvPr/>
        </p:nvGrpSpPr>
        <p:grpSpPr>
          <a:xfrm>
            <a:off x="972961" y="1521212"/>
            <a:ext cx="5420078" cy="4064000"/>
            <a:chOff x="972961" y="949712"/>
            <a:chExt cx="5420078" cy="4064000"/>
          </a:xfrm>
        </p:grpSpPr>
        <p:pic>
          <p:nvPicPr>
            <p:cNvPr id="1026" name="Picture 2" descr="C:\Users\hummel\AppData\Local\Microsoft\Windows\INetCache\Content.Outlook\8AIC241J\CECurve_Sub10_BACT (2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961" y="949712"/>
              <a:ext cx="5420078" cy="40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BADCDB9-748D-DE87-CE2B-9C60586ED8AE}"/>
                </a:ext>
              </a:extLst>
            </p:cNvPr>
            <p:cNvCxnSpPr/>
            <p:nvPr/>
          </p:nvCxnSpPr>
          <p:spPr>
            <a:xfrm>
              <a:off x="1682750" y="2317474"/>
              <a:ext cx="40005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943137D-3207-E935-AAED-F29483B134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5925" y="2317474"/>
              <a:ext cx="0" cy="1651000"/>
            </a:xfrm>
            <a:prstGeom prst="straightConnector1">
              <a:avLst/>
            </a:prstGeom>
            <a:ln w="6350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91B544A-BDCD-CF2D-D5A8-B1A4CA0FB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4956" y="2317474"/>
              <a:ext cx="0" cy="1651000"/>
            </a:xfrm>
            <a:prstGeom prst="straightConnector1">
              <a:avLst/>
            </a:prstGeom>
            <a:ln w="6350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4AEA910-59EC-EC92-0F47-CDE7BC70945D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44" y="1745974"/>
              <a:ext cx="952500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B126E2-F6B2-E406-D43C-C3046FD8633E}"/>
                </a:ext>
              </a:extLst>
            </p:cNvPr>
            <p:cNvSpPr txBox="1"/>
            <p:nvPr/>
          </p:nvSpPr>
          <p:spPr>
            <a:xfrm>
              <a:off x="3835400" y="1151092"/>
              <a:ext cx="24765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98472">
                <a:buClr>
                  <a:srgbClr val="C00000"/>
                </a:buClr>
                <a:defRPr/>
              </a:pPr>
              <a:r>
                <a:rPr lang="en-US" sz="1500" b="1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Load Reduction &gt; 50% not possible with BMPs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450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70" y="456275"/>
            <a:ext cx="9224682" cy="663568"/>
          </a:xfrm>
        </p:spPr>
        <p:txBody>
          <a:bodyPr>
            <a:noAutofit/>
          </a:bodyPr>
          <a:lstStyle/>
          <a:p>
            <a:pPr algn="ctr"/>
            <a:r>
              <a:rPr lang="en-US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SARA WQ Modeling Tools Download Website</a:t>
            </a:r>
            <a:endParaRPr lang="en-US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8C051B-E0AD-EDCB-6FC7-75D8572E2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43" y="1794827"/>
            <a:ext cx="5600600" cy="3736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3CDE7E2-E4E8-FE2A-5203-42A29BC8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268" y="2541183"/>
            <a:ext cx="2034989" cy="203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169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B4980-ABC5-4EA0-8BAB-6793C04682E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Background</a:t>
            </a:r>
          </a:p>
          <a:p>
            <a:r>
              <a:rPr lang="en-US" sz="2800" dirty="0">
                <a:latin typeface="Arial"/>
                <a:cs typeface="Arial"/>
              </a:rPr>
              <a:t>Approach</a:t>
            </a:r>
          </a:p>
          <a:p>
            <a:r>
              <a:rPr lang="en-US" sz="2800" dirty="0">
                <a:latin typeface="Arial"/>
                <a:cs typeface="Arial"/>
              </a:rPr>
              <a:t>Models and Analysis</a:t>
            </a:r>
          </a:p>
          <a:p>
            <a:r>
              <a:rPr lang="en-US" sz="2800" dirty="0">
                <a:latin typeface="Arial"/>
                <a:cs typeface="Arial"/>
              </a:rPr>
              <a:t>Results</a:t>
            </a:r>
          </a:p>
          <a:p>
            <a:r>
              <a:rPr lang="en-US" sz="2800" dirty="0">
                <a:latin typeface="Arial"/>
                <a:cs typeface="Arial"/>
              </a:rPr>
              <a:t>WQ Improvement Implementation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544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3D4C8-5A3D-B4E9-563A-A120ECA0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6097"/>
            <a:ext cx="8229600" cy="77781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Water Quality Improvement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7FA54-04CE-0037-8F66-C5A011204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521AD-47B0-4082-62BA-CBED5FE1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9369-3344-EC4F-A087-7F32CBCBB3C8}" type="slidenum">
              <a:rPr lang="en-US" smtClean="0"/>
              <a:t>20</a:t>
            </a:fld>
            <a:endParaRPr lang="en-US"/>
          </a:p>
        </p:txBody>
      </p:sp>
      <p:pic>
        <p:nvPicPr>
          <p:cNvPr id="5" name="Content Placeholder 4" descr="A map of a large area with green and red areas&#10;&#10;AI-generated content may be incorrect.">
            <a:extLst>
              <a:ext uri="{FF2B5EF4-FFF2-40B4-BE49-F238E27FC236}">
                <a16:creationId xmlns:a16="http://schemas.microsoft.com/office/drawing/2014/main" id="{0C41443C-FF11-2AF8-16C1-B092D7CB5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752" y="1096803"/>
            <a:ext cx="6118495" cy="4806581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51FA1A3-5890-8833-FB50-5FCAF684EA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26" r="3677"/>
          <a:stretch/>
        </p:blipFill>
        <p:spPr>
          <a:xfrm>
            <a:off x="1512752" y="4918170"/>
            <a:ext cx="1750408" cy="6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09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98F52-CD8B-B219-E64F-BF154B01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6097"/>
            <a:ext cx="8229600" cy="1113082"/>
          </a:xfrm>
        </p:spPr>
        <p:txBody>
          <a:bodyPr>
            <a:normAutofit fontScale="90000"/>
          </a:bodyPr>
          <a:lstStyle/>
          <a:p>
            <a:r>
              <a:rPr lang="en-US" dirty="0"/>
              <a:t> Implementation of WQ Improvement and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44358-FDF6-739B-0D58-3A5082534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60" y="1665370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Models and analysis provide information on where improvement strategies need to be implemented</a:t>
            </a:r>
          </a:p>
          <a:p>
            <a:r>
              <a:rPr lang="en-US" dirty="0"/>
              <a:t>City of San Antonio </a:t>
            </a:r>
          </a:p>
          <a:p>
            <a:pPr lvl="1"/>
            <a:r>
              <a:rPr lang="en-US" dirty="0"/>
              <a:t>MS4 </a:t>
            </a:r>
          </a:p>
          <a:p>
            <a:pPr lvl="1"/>
            <a:r>
              <a:rPr lang="en-US" dirty="0"/>
              <a:t>Bond Projects</a:t>
            </a:r>
          </a:p>
          <a:p>
            <a:r>
              <a:rPr lang="en-US" dirty="0"/>
              <a:t>EAA is partly providing funding for the Cibolo Creek Watershed</a:t>
            </a:r>
          </a:p>
          <a:p>
            <a:r>
              <a:rPr lang="en-US" dirty="0"/>
              <a:t>Team pursuing collaboration with other agencies for WQ improvement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5FAC0-06B3-F078-B14A-3E968C33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9369-3344-EC4F-A087-7F32CBCBB3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58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E7787-41EB-4D8A-42EF-34B09723F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map&#10;&#10;AI-generated content may be incorrect.">
            <a:extLst>
              <a:ext uri="{FF2B5EF4-FFF2-40B4-BE49-F238E27FC236}">
                <a16:creationId xmlns:a16="http://schemas.microsoft.com/office/drawing/2014/main" id="{4F5B99A7-D9E3-B438-89E3-802205241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3094"/>
            <a:ext cx="9144000" cy="47518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5842576-39B3-D3B3-F64A-679AF9929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8451"/>
            <a:ext cx="9143999" cy="440470"/>
          </a:xfrm>
        </p:spPr>
        <p:txBody>
          <a:bodyPr>
            <a:noAutofit/>
          </a:bodyPr>
          <a:lstStyle/>
          <a:p>
            <a:pPr algn="ctr"/>
            <a:r>
              <a:rPr lang="en-US" sz="3600">
                <a:latin typeface="+mj-lt"/>
              </a:rPr>
              <a:t>Watershed Master Plan Viewer</a:t>
            </a:r>
            <a:endParaRPr lang="en-US"/>
          </a:p>
        </p:txBody>
      </p:sp>
      <p:pic>
        <p:nvPicPr>
          <p:cNvPr id="3" name="Picture 2" descr="A qr code with a dinosaur&#10;&#10;AI-generated content may be incorrect.">
            <a:extLst>
              <a:ext uri="{FF2B5EF4-FFF2-40B4-BE49-F238E27FC236}">
                <a16:creationId xmlns:a16="http://schemas.microsoft.com/office/drawing/2014/main" id="{7A6D9E9F-D711-5425-5127-DE85A2ED0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90552" y="2390391"/>
            <a:ext cx="1295015" cy="132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24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4A8C80A-C78A-4F51-A160-4709C0AAD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1561"/>
            <a:ext cx="8229600" cy="6296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>
                <a:solidFill>
                  <a:srgbClr val="16578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28B489-46B4-46CF-AF4F-958A4159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74672"/>
            <a:ext cx="8444752" cy="22254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Myriad Pro"/>
                <a:ea typeface="Open Sans"/>
                <a:cs typeface="Open Sans"/>
              </a:rPr>
              <a:t>Sheeba M Thomas Dominguez, PhD, PE, PMP </a:t>
            </a:r>
          </a:p>
          <a:p>
            <a:pPr marL="0" indent="0" algn="ctr">
              <a:buNone/>
            </a:pPr>
            <a:r>
              <a:rPr lang="en-US" sz="2400" dirty="0">
                <a:latin typeface="Myriad Pro"/>
                <a:ea typeface="Open Sans"/>
                <a:cs typeface="Open Sans"/>
              </a:rPr>
              <a:t>      sthomas@sariverauthority.org</a:t>
            </a:r>
          </a:p>
          <a:p>
            <a:pPr marL="0" indent="0" algn="ctr">
              <a:buNone/>
            </a:pPr>
            <a:r>
              <a:rPr lang="en-US" sz="2400" dirty="0">
                <a:latin typeface="Myriad Pro"/>
                <a:ea typeface="Open Sans"/>
                <a:cs typeface="Open Sans"/>
              </a:rPr>
              <a:t>   </a:t>
            </a:r>
          </a:p>
          <a:p>
            <a:pPr marL="0" indent="0">
              <a:buNone/>
            </a:pPr>
            <a:endParaRPr lang="en-US" sz="2400" dirty="0">
              <a:solidFill>
                <a:srgbClr val="394A58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00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D428A-37F3-88FD-D3BA-31147D53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9730"/>
            <a:ext cx="9273309" cy="591412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+mn-lt"/>
              </a:rPr>
              <a:t>Impaired Waterbodies for Primary Contact Recreation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D45408-270D-881E-969A-9E86C1695D84}"/>
              </a:ext>
            </a:extLst>
          </p:cNvPr>
          <p:cNvGrpSpPr/>
          <p:nvPr/>
        </p:nvGrpSpPr>
        <p:grpSpPr>
          <a:xfrm>
            <a:off x="773346" y="1425794"/>
            <a:ext cx="7597308" cy="4741923"/>
            <a:chOff x="1058956" y="1703700"/>
            <a:chExt cx="6847916" cy="42115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637A5C-B523-2E62-D68E-14E8E46DF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569" y="1703700"/>
              <a:ext cx="6749303" cy="421151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17ACBC-C00C-1011-CDFE-FEA72CF4D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8956" y="3969566"/>
              <a:ext cx="1495985" cy="1945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518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341EF-A6B7-4F4F-8AE7-877162A07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74" y="1102444"/>
            <a:ext cx="7736852" cy="363938"/>
          </a:xfrm>
        </p:spPr>
        <p:txBody>
          <a:bodyPr>
            <a:normAutofit fontScale="90000"/>
          </a:bodyPr>
          <a:lstStyle/>
          <a:p>
            <a:r>
              <a:rPr lang="en-US" dirty="0"/>
              <a:t>Salado Creek Watershed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035C27-F01A-4C6A-A9A2-0529D3143541}"/>
              </a:ext>
            </a:extLst>
          </p:cNvPr>
          <p:cNvSpPr txBox="1"/>
          <p:nvPr/>
        </p:nvSpPr>
        <p:spPr>
          <a:xfrm>
            <a:off x="645682" y="5383130"/>
            <a:ext cx="233269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2005 Impervious Cover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1B69DE-F158-4E57-856A-949813C5C8DF}"/>
              </a:ext>
            </a:extLst>
          </p:cNvPr>
          <p:cNvSpPr txBox="1"/>
          <p:nvPr/>
        </p:nvSpPr>
        <p:spPr>
          <a:xfrm>
            <a:off x="3473296" y="5352754"/>
            <a:ext cx="233269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2017 Impervious Cover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26A959-118A-42C7-9123-0A7940BE0793}"/>
              </a:ext>
            </a:extLst>
          </p:cNvPr>
          <p:cNvSpPr txBox="1"/>
          <p:nvPr/>
        </p:nvSpPr>
        <p:spPr>
          <a:xfrm>
            <a:off x="6447647" y="5352754"/>
            <a:ext cx="233269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2040 Impervious Cover</a:t>
            </a:r>
          </a:p>
        </p:txBody>
      </p:sp>
      <p:pic>
        <p:nvPicPr>
          <p:cNvPr id="6" name="Content Placeholder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FB1F199-BB2C-4673-826D-1C8679501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5" y="1645073"/>
            <a:ext cx="2750420" cy="3559367"/>
          </a:xfr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1B612BC4-E9D7-40FC-B8C6-A1A5168F80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18" y="1649317"/>
            <a:ext cx="2750419" cy="3559366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F182155C-6FFD-4185-BE3B-FD02E3517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01" y="1649316"/>
            <a:ext cx="2747195" cy="35551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56DE7C1-4787-4FB3-A2C4-0AA4D56BCDDC}"/>
              </a:ext>
            </a:extLst>
          </p:cNvPr>
          <p:cNvGrpSpPr/>
          <p:nvPr/>
        </p:nvGrpSpPr>
        <p:grpSpPr>
          <a:xfrm>
            <a:off x="2681791" y="3147347"/>
            <a:ext cx="1709186" cy="629648"/>
            <a:chOff x="690111" y="231800"/>
            <a:chExt cx="1731220" cy="6996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A3A155-4C30-4475-8EE0-4E2A2DE3D801}"/>
                </a:ext>
              </a:extLst>
            </p:cNvPr>
            <p:cNvSpPr/>
            <p:nvPr/>
          </p:nvSpPr>
          <p:spPr>
            <a:xfrm>
              <a:off x="690111" y="231800"/>
              <a:ext cx="1731220" cy="6164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BB4148-6FFD-4B0F-A708-A955BD2E5B85}"/>
                </a:ext>
              </a:extLst>
            </p:cNvPr>
            <p:cNvSpPr txBox="1"/>
            <p:nvPr/>
          </p:nvSpPr>
          <p:spPr>
            <a:xfrm>
              <a:off x="735244" y="274819"/>
              <a:ext cx="1640953" cy="6565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sz="1620" dirty="0"/>
                <a:t>Δ</a:t>
              </a:r>
              <a:r>
                <a:rPr lang="en-US" sz="1620" dirty="0"/>
                <a:t> IC Area~14.5 mi</a:t>
              </a:r>
              <a:r>
                <a:rPr lang="en-US" sz="1440" baseline="30000" dirty="0"/>
                <a:t>2</a:t>
              </a:r>
              <a:endParaRPr lang="en-US" sz="1620" baseline="30000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7857F52-F2B2-41DE-8950-3A30311AAB43}"/>
                </a:ext>
              </a:extLst>
            </p:cNvPr>
            <p:cNvCxnSpPr>
              <a:cxnSpLocks/>
            </p:cNvCxnSpPr>
            <p:nvPr/>
          </p:nvCxnSpPr>
          <p:spPr>
            <a:xfrm>
              <a:off x="809673" y="670256"/>
              <a:ext cx="138488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F89819-A6AF-477E-9C91-3FB75D02C60E}"/>
              </a:ext>
            </a:extLst>
          </p:cNvPr>
          <p:cNvGrpSpPr/>
          <p:nvPr/>
        </p:nvGrpSpPr>
        <p:grpSpPr>
          <a:xfrm>
            <a:off x="5613801" y="3089822"/>
            <a:ext cx="1617674" cy="612345"/>
            <a:chOff x="690110" y="268331"/>
            <a:chExt cx="1731220" cy="6164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FB3EE7-66E2-4E7B-8927-FA53528F855C}"/>
                </a:ext>
              </a:extLst>
            </p:cNvPr>
            <p:cNvSpPr/>
            <p:nvPr/>
          </p:nvSpPr>
          <p:spPr>
            <a:xfrm>
              <a:off x="690110" y="268331"/>
              <a:ext cx="1731220" cy="6164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DAA865-8F3F-449D-9A8B-12093EB92FF7}"/>
                </a:ext>
              </a:extLst>
            </p:cNvPr>
            <p:cNvSpPr txBox="1"/>
            <p:nvPr/>
          </p:nvSpPr>
          <p:spPr>
            <a:xfrm>
              <a:off x="735244" y="274819"/>
              <a:ext cx="1640953" cy="5949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sz="1620" dirty="0"/>
                <a:t>Δ </a:t>
              </a:r>
              <a:r>
                <a:rPr lang="en-US" sz="1620" dirty="0"/>
                <a:t>IC Area~26 mi</a:t>
              </a:r>
              <a:r>
                <a:rPr lang="en-US" sz="1440" baseline="30000" dirty="0"/>
                <a:t>2</a:t>
              </a:r>
              <a:endParaRPr lang="en-US" sz="1620" baseline="30000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9268058-FA15-410F-8474-B9BAB5D0B504}"/>
                </a:ext>
              </a:extLst>
            </p:cNvPr>
            <p:cNvCxnSpPr>
              <a:cxnSpLocks/>
            </p:cNvCxnSpPr>
            <p:nvPr/>
          </p:nvCxnSpPr>
          <p:spPr>
            <a:xfrm>
              <a:off x="809673" y="670256"/>
              <a:ext cx="138488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AD81C18-6C12-44C1-BAF3-8215D1B7538C}"/>
              </a:ext>
            </a:extLst>
          </p:cNvPr>
          <p:cNvSpPr txBox="1"/>
          <p:nvPr/>
        </p:nvSpPr>
        <p:spPr>
          <a:xfrm>
            <a:off x="2036067" y="1737268"/>
            <a:ext cx="111440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IC%~35%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A02865-4226-4D20-B54B-BADA53967024}"/>
              </a:ext>
            </a:extLst>
          </p:cNvPr>
          <p:cNvSpPr txBox="1"/>
          <p:nvPr/>
        </p:nvSpPr>
        <p:spPr>
          <a:xfrm>
            <a:off x="4908867" y="1737268"/>
            <a:ext cx="111440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IC%~41%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9E7745-B929-4835-A059-FD61085A95E0}"/>
              </a:ext>
            </a:extLst>
          </p:cNvPr>
          <p:cNvSpPr txBox="1"/>
          <p:nvPr/>
        </p:nvSpPr>
        <p:spPr>
          <a:xfrm>
            <a:off x="7843231" y="1737268"/>
            <a:ext cx="111440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IC%~53%</a:t>
            </a:r>
          </a:p>
        </p:txBody>
      </p:sp>
    </p:spTree>
    <p:extLst>
      <p:ext uri="{BB962C8B-B14F-4D97-AF65-F5344CB8AC3E}">
        <p14:creationId xmlns:p14="http://schemas.microsoft.com/office/powerpoint/2010/main" val="35001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3297"/>
            <a:ext cx="8229600" cy="207787"/>
          </a:xfrm>
        </p:spPr>
        <p:txBody>
          <a:bodyPr>
            <a:noAutofit/>
          </a:bodyPr>
          <a:lstStyle/>
          <a:p>
            <a:pPr algn="ctr"/>
            <a:r>
              <a:rPr lang="en-US">
                <a:latin typeface="+mj-lt"/>
              </a:rPr>
              <a:t>Our Approach</a:t>
            </a:r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5422820"/>
              </p:ext>
            </p:extLst>
          </p:nvPr>
        </p:nvGraphicFramePr>
        <p:xfrm>
          <a:off x="711476" y="1973303"/>
          <a:ext cx="7745847" cy="3180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1163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57"/>
            <a:ext cx="7620000" cy="527249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>
                <a:latin typeface="+mj-lt"/>
              </a:rPr>
              <a:t>SARA Project Team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762001" y="6032500"/>
            <a:ext cx="2370667" cy="254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761970" rtl="0" eaLnBrk="1" latinLnBrk="0" hangingPunct="1">
              <a:defRPr sz="917" b="1" kern="120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8B8B06-4C8B-4852-BAA2-BF97888DA096}" type="slidenum">
              <a:rPr lang="en-US" altLang="en-US" smtClean="0"/>
              <a:pPr/>
              <a:t>6</a:t>
            </a:fld>
            <a:endParaRPr lang="en-US" altLang="en-US" sz="875">
              <a:solidFill>
                <a:srgbClr val="FFFF99"/>
              </a:solidFill>
            </a:endParaRPr>
          </a:p>
        </p:txBody>
      </p:sp>
      <p:pic>
        <p:nvPicPr>
          <p:cNvPr id="8" name="Picture 7" descr="ATClogo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4878" y="4077910"/>
            <a:ext cx="1709777" cy="507075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3911096" y="1447706"/>
            <a:ext cx="4621430" cy="3402613"/>
          </a:xfrm>
          <a:prstGeom prst="rect">
            <a:avLst/>
          </a:prstGeom>
          <a:noFill/>
        </p:spPr>
        <p:txBody>
          <a:bodyPr vert="horz" lIns="57150" tIns="28575" rIns="57150" bIns="28575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</a:pPr>
            <a:endParaRPr lang="en-US" sz="2000" dirty="0">
              <a:solidFill>
                <a:schemeClr val="accent3">
                  <a:lumMod val="50000"/>
                </a:schemeClr>
              </a:solidFill>
              <a:latin typeface="+mn-lt"/>
              <a:cs typeface="Arial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/>
              </a:rPr>
              <a:t>Sheeba Thomas, PhD, P.E., PMP </a:t>
            </a:r>
          </a:p>
          <a:p>
            <a:pPr marL="0" indent="0">
              <a:buNone/>
            </a:pPr>
            <a:endParaRPr lang="en-US" sz="20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</a:pPr>
            <a:endParaRPr lang="en-US" sz="20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/>
              </a:rPr>
              <a:t>Yu-Chun Su, PhD, PE,CPESC, CPSWQ</a:t>
            </a:r>
          </a:p>
          <a:p>
            <a:pPr marL="0" indent="0">
              <a:buNone/>
            </a:pPr>
            <a:endParaRPr lang="en-US" sz="20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/>
              </a:rPr>
              <a:t>Paul Duda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/>
              </a:rPr>
              <a:t>RESPEC (formerly Aqua Terra)</a:t>
            </a:r>
          </a:p>
          <a:p>
            <a:pPr marL="0" indent="0">
              <a:buNone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marL="0" indent="0">
              <a:buNone/>
            </a:pPr>
            <a:endParaRPr lang="en-US" sz="15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06" y="3347018"/>
            <a:ext cx="1867401" cy="324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FE14EC-F0B4-F488-6F68-06AB63322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563" y="4678030"/>
            <a:ext cx="629288" cy="7322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8293313-0832-34BB-4F2D-20BDF2891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847" y="1486837"/>
            <a:ext cx="1403118" cy="140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637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4118" y="550270"/>
            <a:ext cx="8621708" cy="702826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>
                <a:latin typeface="+mj-lt"/>
              </a:rPr>
              <a:t>SARA Suite of WQ Modeling Tools</a:t>
            </a:r>
          </a:p>
        </p:txBody>
      </p:sp>
      <p:sp>
        <p:nvSpPr>
          <p:cNvPr id="16387" name="Content Placeholder 6"/>
          <p:cNvSpPr>
            <a:spLocks noGrp="1"/>
          </p:cNvSpPr>
          <p:nvPr>
            <p:ph idx="4294967295"/>
          </p:nvPr>
        </p:nvSpPr>
        <p:spPr>
          <a:xfrm>
            <a:off x="513522" y="1692369"/>
            <a:ext cx="7393057" cy="417609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500"/>
              </a:spcAft>
              <a:buClr>
                <a:schemeClr val="tx2">
                  <a:lumMod val="75000"/>
                </a:schemeClr>
              </a:buClr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Approach and Tools to allow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quantitative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WQ planning:</a:t>
            </a:r>
          </a:p>
          <a:p>
            <a:pPr lvl="1">
              <a:spcBef>
                <a:spcPts val="0"/>
              </a:spcBef>
              <a:spcAft>
                <a:spcPts val="500"/>
              </a:spcAft>
              <a:buClr>
                <a:schemeClr val="tx2">
                  <a:lumMod val="75000"/>
                </a:schemeClr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SARA WQ modeling standards</a:t>
            </a:r>
          </a:p>
          <a:p>
            <a:pPr lvl="1">
              <a:spcBef>
                <a:spcPts val="0"/>
              </a:spcBef>
              <a:spcAft>
                <a:spcPts val="500"/>
              </a:spcAft>
              <a:buClr>
                <a:schemeClr val="tx2">
                  <a:lumMod val="75000"/>
                </a:schemeClr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WQ model development and calibration</a:t>
            </a:r>
          </a:p>
          <a:p>
            <a:pPr lvl="2">
              <a:spcBef>
                <a:spcPts val="0"/>
              </a:spcBef>
              <a:spcAft>
                <a:spcPts val="5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HSPF</a:t>
            </a:r>
          </a:p>
          <a:p>
            <a:pPr lvl="1">
              <a:spcBef>
                <a:spcPts val="0"/>
              </a:spcBef>
              <a:spcAft>
                <a:spcPts val="500"/>
              </a:spcAft>
              <a:buClr>
                <a:schemeClr val="tx2">
                  <a:lumMod val="75000"/>
                </a:schemeClr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Timeseries Utility Tool</a:t>
            </a:r>
          </a:p>
          <a:p>
            <a:pPr lvl="1">
              <a:spcBef>
                <a:spcPts val="0"/>
              </a:spcBef>
              <a:spcAft>
                <a:spcPts val="500"/>
              </a:spcAft>
              <a:buClr>
                <a:schemeClr val="tx2">
                  <a:lumMod val="75000"/>
                </a:schemeClr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Load Reduction Tool</a:t>
            </a:r>
          </a:p>
          <a:p>
            <a:pPr lvl="1">
              <a:spcBef>
                <a:spcPts val="0"/>
              </a:spcBef>
              <a:spcAft>
                <a:spcPts val="500"/>
              </a:spcAft>
              <a:buClr>
                <a:schemeClr val="tx2">
                  <a:lumMod val="75000"/>
                </a:schemeClr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SARA Enhanced BMP Tool</a:t>
            </a:r>
          </a:p>
          <a:p>
            <a:pPr lvl="2">
              <a:spcBef>
                <a:spcPts val="0"/>
              </a:spcBef>
              <a:spcAft>
                <a:spcPts val="500"/>
              </a:spcAft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BMP Database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683000" y="5868460"/>
            <a:ext cx="1587500" cy="30427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137C6541-AF0C-411E-B802-8B47CD04F557}" type="slidenum">
              <a:rPr lang="en-US" altLang="en-US" sz="1167">
                <a:solidFill>
                  <a:srgbClr val="FFFF99"/>
                </a:solidFill>
              </a:rPr>
              <a:pPr/>
              <a:t>7</a:t>
            </a:fld>
            <a:endParaRPr lang="en-US" altLang="en-US" sz="1167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5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2149" y="822855"/>
            <a:ext cx="8966791" cy="609865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>
                <a:solidFill>
                  <a:schemeClr val="accent5">
                    <a:lumMod val="50000"/>
                  </a:schemeClr>
                </a:solidFill>
                <a:latin typeface="+mj-lt"/>
              </a:rPr>
              <a:t>SARA WQ Modeling Standards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62001" y="417614"/>
            <a:ext cx="1539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50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1815"/>
              </p:ext>
            </p:extLst>
          </p:nvPr>
        </p:nvGraphicFramePr>
        <p:xfrm>
          <a:off x="2936646" y="1552283"/>
          <a:ext cx="3481088" cy="450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30114" imgH="7542857" progId="Acrobat.Document.11">
                  <p:embed/>
                </p:oleObj>
              </mc:Choice>
              <mc:Fallback>
                <p:oleObj name="Acrobat Document" r:id="rId3" imgW="5830114" imgH="7542857" progId="Acrobat.Document.11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646" y="1552283"/>
                        <a:ext cx="3481088" cy="45075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3159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51DB4C-E812-447E-A072-9B275412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0344"/>
            <a:ext cx="9143999" cy="530913"/>
          </a:xfrm>
        </p:spPr>
        <p:txBody>
          <a:bodyPr>
            <a:noAutofit/>
          </a:bodyPr>
          <a:lstStyle/>
          <a:p>
            <a:r>
              <a:rPr lang="en-US"/>
              <a:t>Data Needed for WQ Modeling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966CA3-4906-4018-9CD0-BE3016C4C8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391" y="1540564"/>
            <a:ext cx="3192764" cy="4631635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DFIRM</a:t>
            </a:r>
          </a:p>
          <a:p>
            <a:pPr lvl="1"/>
            <a:r>
              <a:rPr lang="en-US" sz="1700"/>
              <a:t>Subbasin delineation</a:t>
            </a:r>
          </a:p>
          <a:p>
            <a:pPr lvl="1"/>
            <a:r>
              <a:rPr lang="en-US" sz="1700"/>
              <a:t>Stream shapefile</a:t>
            </a:r>
          </a:p>
          <a:p>
            <a:pPr lvl="1"/>
            <a:r>
              <a:rPr lang="en-US" sz="1700"/>
              <a:t>HEC-HMS</a:t>
            </a:r>
          </a:p>
          <a:p>
            <a:pPr lvl="1"/>
            <a:r>
              <a:rPr lang="en-US" sz="1700"/>
              <a:t>HEC-RAS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Topography</a:t>
            </a:r>
          </a:p>
          <a:p>
            <a:pPr lvl="1"/>
            <a:r>
              <a:rPr lang="en-US" sz="1700"/>
              <a:t>DEM</a:t>
            </a:r>
          </a:p>
          <a:p>
            <a:pPr lvl="1"/>
            <a:r>
              <a:rPr lang="en-US" sz="1700"/>
              <a:t>Contours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Channel XS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Dams/reservoirs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Aerial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SSURGO soil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Major development centers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35B2794-9C1A-486D-AD24-391C77E9D20D}"/>
              </a:ext>
            </a:extLst>
          </p:cNvPr>
          <p:cNvSpPr txBox="1">
            <a:spLocks/>
          </p:cNvSpPr>
          <p:nvPr/>
        </p:nvSpPr>
        <p:spPr>
          <a:xfrm>
            <a:off x="3341849" y="1540565"/>
            <a:ext cx="2611692" cy="46316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 data (NOAA)</a:t>
            </a:r>
          </a:p>
          <a:p>
            <a:r>
              <a:rPr lang="en-US" sz="17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Rainfall</a:t>
            </a:r>
          </a:p>
          <a:p>
            <a:pPr lvl="1"/>
            <a:r>
              <a:rPr lang="en-US" sz="17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</a:t>
            </a:r>
          </a:p>
          <a:p>
            <a:pPr lvl="1"/>
            <a:r>
              <a:rPr lang="en-US" sz="17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EAA (gage, NEXRAD)</a:t>
            </a:r>
          </a:p>
          <a:p>
            <a:pPr lvl="1"/>
            <a:r>
              <a:rPr lang="en-US" sz="17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</a:t>
            </a:r>
          </a:p>
          <a:p>
            <a:pPr lvl="1"/>
            <a:r>
              <a:rPr lang="en-US" sz="17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</a:t>
            </a:r>
          </a:p>
          <a:p>
            <a:r>
              <a:rPr lang="en-US" sz="17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Diversion</a:t>
            </a:r>
          </a:p>
          <a:p>
            <a:r>
              <a:rPr lang="en-US" sz="17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 flow data</a:t>
            </a:r>
          </a:p>
          <a:p>
            <a:r>
              <a:rPr lang="en-US" sz="17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recharge &amp; spring flow</a:t>
            </a:r>
          </a:p>
          <a:p>
            <a:r>
              <a:rPr lang="en-US" sz="17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Latest 303(d)</a:t>
            </a:r>
          </a:p>
          <a:p>
            <a:r>
              <a:rPr lang="en-US" sz="17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 Screening levels</a:t>
            </a:r>
          </a:p>
          <a:p>
            <a:r>
              <a:rPr lang="en-US" sz="1800" err="1">
                <a:solidFill>
                  <a:schemeClr val="accent3">
                    <a:lumMod val="50000"/>
                  </a:schemeClr>
                </a:solidFill>
              </a:rPr>
              <a:t>Landuse</a:t>
            </a:r>
            <a:r>
              <a:rPr lang="en-US" sz="1800">
                <a:solidFill>
                  <a:schemeClr val="accent3">
                    <a:lumMod val="50000"/>
                  </a:schemeClr>
                </a:solidFill>
              </a:rPr>
              <a:t> &amp; IC%</a:t>
            </a:r>
          </a:p>
          <a:p>
            <a:endParaRPr lang="en-US" sz="170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C96C0B-90C2-4871-A1AD-5A2BE71384CA}"/>
              </a:ext>
            </a:extLst>
          </p:cNvPr>
          <p:cNvSpPr txBox="1">
            <a:spLocks/>
          </p:cNvSpPr>
          <p:nvPr/>
        </p:nvSpPr>
        <p:spPr>
          <a:xfrm>
            <a:off x="6003235" y="1540565"/>
            <a:ext cx="2951922" cy="46316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Quality</a:t>
            </a:r>
          </a:p>
          <a:p>
            <a:pPr lvl="1"/>
            <a:r>
              <a:rPr lang="en-US" sz="17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SWQM</a:t>
            </a:r>
          </a:p>
          <a:p>
            <a:pPr lvl="1"/>
            <a:r>
              <a:rPr lang="en-US" sz="17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</a:t>
            </a:r>
          </a:p>
          <a:p>
            <a:r>
              <a:rPr lang="en-US" sz="17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Wastewater data</a:t>
            </a:r>
          </a:p>
          <a:p>
            <a:r>
              <a:rPr lang="en-US" sz="17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SSO</a:t>
            </a:r>
          </a:p>
          <a:p>
            <a:r>
              <a:rPr lang="en-US" sz="17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OSSF (estimates)</a:t>
            </a:r>
          </a:p>
          <a:p>
            <a:r>
              <a:rPr lang="en-US" sz="17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QUAL-TX models</a:t>
            </a:r>
          </a:p>
          <a:p>
            <a:r>
              <a:rPr lang="en-US" sz="17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deposition</a:t>
            </a:r>
          </a:p>
          <a:p>
            <a:r>
              <a:rPr lang="en-US" sz="17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Edwards Aquifer Infiltration Data</a:t>
            </a:r>
          </a:p>
          <a:p>
            <a:r>
              <a:rPr lang="en-US" sz="17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Rural watershed data</a:t>
            </a:r>
          </a:p>
          <a:p>
            <a:pPr lvl="1"/>
            <a:r>
              <a:rPr lang="en-US" sz="17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 data</a:t>
            </a:r>
          </a:p>
          <a:p>
            <a:pPr lvl="1"/>
            <a:r>
              <a:rPr lang="en-US" sz="17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or EC loading estimates</a:t>
            </a:r>
          </a:p>
          <a:p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01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3685</TotalTime>
  <Words>633</Words>
  <Application>Microsoft Office PowerPoint</Application>
  <PresentationFormat>On-screen Show (4:3)</PresentationFormat>
  <Paragraphs>180</Paragraphs>
  <Slides>23</Slides>
  <Notes>21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Myriad Pro</vt:lpstr>
      <vt:lpstr>Open Sans</vt:lpstr>
      <vt:lpstr>Wingdings</vt:lpstr>
      <vt:lpstr>Office Theme</vt:lpstr>
      <vt:lpstr>Acrobat Document</vt:lpstr>
      <vt:lpstr>Tools for Stormwater Quality Management</vt:lpstr>
      <vt:lpstr>Agenda</vt:lpstr>
      <vt:lpstr>Impaired Waterbodies for Primary Contact Recreation</vt:lpstr>
      <vt:lpstr>Salado Creek Watershed</vt:lpstr>
      <vt:lpstr>Our Approach</vt:lpstr>
      <vt:lpstr>SARA Project Team</vt:lpstr>
      <vt:lpstr>SARA Suite of WQ Modeling Tools</vt:lpstr>
      <vt:lpstr>SARA WQ Modeling Standards</vt:lpstr>
      <vt:lpstr>Data Needed for WQ Modeling</vt:lpstr>
      <vt:lpstr>Water Quality Data</vt:lpstr>
      <vt:lpstr>EAA’s Relative Infiltration Data</vt:lpstr>
      <vt:lpstr>Modeling Challenge  Flood Control Tunnels</vt:lpstr>
      <vt:lpstr>HSPF Calibration – Continued Simulation Thru Wet/Dry </vt:lpstr>
      <vt:lpstr>SARA Timeseries Utility Tool</vt:lpstr>
      <vt:lpstr>SARA Load Reduction Tool</vt:lpstr>
      <vt:lpstr>SARA Enhanced BMP Tool</vt:lpstr>
      <vt:lpstr>SARA BMP Tool Database</vt:lpstr>
      <vt:lpstr>Cost Saving with Optimization</vt:lpstr>
      <vt:lpstr>SARA WQ Modeling Tools Download Website</vt:lpstr>
      <vt:lpstr>Water Quality Improvement Areas</vt:lpstr>
      <vt:lpstr> Implementation of WQ Improvement and Collaboration</vt:lpstr>
      <vt:lpstr>Watershed Master Plan Viewer</vt:lpstr>
      <vt:lpstr>  Thank you!</vt:lpstr>
    </vt:vector>
  </TitlesOfParts>
  <Company>San Antonio River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Clint Marzec</dc:creator>
  <cp:lastModifiedBy>Minna Paul</cp:lastModifiedBy>
  <cp:revision>34</cp:revision>
  <cp:lastPrinted>2025-03-17T13:15:16Z</cp:lastPrinted>
  <dcterms:created xsi:type="dcterms:W3CDTF">2016-02-16T20:06:44Z</dcterms:created>
  <dcterms:modified xsi:type="dcterms:W3CDTF">2025-07-18T13:55:51Z</dcterms:modified>
</cp:coreProperties>
</file>