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  <p:sldMasterId id="2147483715" r:id="rId5"/>
  </p:sldMasterIdLst>
  <p:notesMasterIdLst>
    <p:notesMasterId r:id="rId17"/>
  </p:notesMasterIdLst>
  <p:handoutMasterIdLst>
    <p:handoutMasterId r:id="rId18"/>
  </p:handoutMasterIdLst>
  <p:sldIdLst>
    <p:sldId id="257" r:id="rId6"/>
    <p:sldId id="262" r:id="rId7"/>
    <p:sldId id="289" r:id="rId8"/>
    <p:sldId id="265" r:id="rId9"/>
    <p:sldId id="327" r:id="rId10"/>
    <p:sldId id="310" r:id="rId11"/>
    <p:sldId id="304" r:id="rId12"/>
    <p:sldId id="322" r:id="rId13"/>
    <p:sldId id="305" r:id="rId14"/>
    <p:sldId id="328" r:id="rId15"/>
    <p:sldId id="297" r:id="rId16"/>
  </p:sldIdLst>
  <p:sldSz cx="10160000" cy="5715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898989"/>
    <a:srgbClr val="002038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28B6F-D0CC-48AD-AE7C-ADFCA78D0B0C}" v="44" dt="2024-03-06T12:59:48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 autoAdjust="0"/>
    <p:restoredTop sz="90068" autoAdjust="0"/>
  </p:normalViewPr>
  <p:slideViewPr>
    <p:cSldViewPr snapToGrid="0">
      <p:cViewPr varScale="1">
        <p:scale>
          <a:sx n="138" d="100"/>
          <a:sy n="138" d="100"/>
        </p:scale>
        <p:origin x="115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sara-tx.org\data\ESD\Working_Files\adavis\mussel_data\Inks_Dam_Deci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'22 month data (2)'!$AT$3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'22 month data (2)'!$AU$4:$AW$4</c:f>
                <c:numCache>
                  <c:formatCode>General</c:formatCode>
                  <c:ptCount val="3"/>
                  <c:pt idx="0">
                    <c:v>4.1651785701857893</c:v>
                  </c:pt>
                  <c:pt idx="1">
                    <c:v>6.4774795932414415</c:v>
                  </c:pt>
                  <c:pt idx="2">
                    <c:v>31.436383047186499</c:v>
                  </c:pt>
                </c:numCache>
              </c:numRef>
            </c:plus>
            <c:minus>
              <c:numRef>
                <c:f>'22 month data (2)'!$AU$4:$AW$4</c:f>
                <c:numCache>
                  <c:formatCode>General</c:formatCode>
                  <c:ptCount val="3"/>
                  <c:pt idx="0">
                    <c:v>4.1651785701857893</c:v>
                  </c:pt>
                  <c:pt idx="1">
                    <c:v>6.4774795932414415</c:v>
                  </c:pt>
                  <c:pt idx="2">
                    <c:v>31.436383047186499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'22 month data (2)'!$AU$2:$AW$2</c:f>
              <c:strCache>
                <c:ptCount val="3"/>
                <c:pt idx="0">
                  <c:v>Control</c:v>
                </c:pt>
                <c:pt idx="1">
                  <c:v>MR1</c:v>
                </c:pt>
                <c:pt idx="2">
                  <c:v>MR2</c:v>
                </c:pt>
              </c:strCache>
            </c:strRef>
          </c:cat>
          <c:val>
            <c:numRef>
              <c:f>'22 month data (2)'!$AU$3:$AW$3</c:f>
              <c:numCache>
                <c:formatCode>General</c:formatCode>
                <c:ptCount val="3"/>
                <c:pt idx="0">
                  <c:v>6.5765383799659309</c:v>
                </c:pt>
                <c:pt idx="1">
                  <c:v>3.3256084461875468</c:v>
                </c:pt>
                <c:pt idx="2">
                  <c:v>35.92968391529736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8-40AD-9BEC-10B4D0E00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198960"/>
        <c:axId val="688542960"/>
      </c:barChart>
      <c:catAx>
        <c:axId val="6951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8542960"/>
        <c:crosses val="autoZero"/>
        <c:auto val="1"/>
        <c:lblAlgn val="ctr"/>
        <c:lblOffset val="100"/>
        <c:noMultiLvlLbl val="0"/>
      </c:catAx>
      <c:valAx>
        <c:axId val="6885429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519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BB6F-7DCE-4CB2-80F6-A086BF8565E9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736E-30AE-4B46-A473-649BEC83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D559-F808-486C-9925-29EA7A636A2B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3B456-4CCC-42AF-9BED-D645D237A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most common species with the largest range in river miles.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88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5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04207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34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10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7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26689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5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08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2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5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264C9B58-76C8-6940-BDE5-26EB8710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2B5CAC-7BEA-6047-9142-E3948903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512755"/>
            <a:ext cx="8763000" cy="3365500"/>
          </a:xfrm>
          <a:prstGeom prst="rect">
            <a:avLst/>
          </a:prstGeom>
        </p:spPr>
        <p:txBody>
          <a:bodyPr/>
          <a:lstStyle>
            <a:lvl3pPr>
              <a:spcBef>
                <a:spcPts val="8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44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9356651" y="5402100"/>
            <a:ext cx="803349" cy="3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8D0435-80B2-4306-BA14-DE73D98F7D0E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88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7" r:id="rId8"/>
    <p:sldLayoutId id="2147483710" r:id="rId9"/>
    <p:sldLayoutId id="2147483711" r:id="rId10"/>
  </p:sldLayoutIdLst>
  <p:hf hdr="0" ftr="0" dt="0"/>
  <p:txStyles>
    <p:titleStyle>
      <a:lvl1pPr algn="ctr" defTabSz="7619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9356651" y="5402100"/>
            <a:ext cx="803349" cy="3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8D0435-80B2-4306-BA14-DE73D98F7D0E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9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hf hdr="0" ftr="0" dt="0"/>
  <p:txStyles>
    <p:titleStyle>
      <a:lvl1pPr algn="ctr" defTabSz="7619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229705"/>
            <a:ext cx="10160000" cy="1393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THE SAN ANTONIO RIVER AUTHORITY             FRESHWATER MUSSEL PROGRAM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B654E0-CFC9-48BD-A2F3-3CAC1A696CC4}"/>
              </a:ext>
            </a:extLst>
          </p:cNvPr>
          <p:cNvSpPr txBox="1">
            <a:spLocks/>
          </p:cNvSpPr>
          <p:nvPr/>
        </p:nvSpPr>
        <p:spPr>
          <a:xfrm>
            <a:off x="-1" y="3050221"/>
            <a:ext cx="10160000" cy="1393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255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7C5E-E10B-4CCE-8C3E-E8E3FD6C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15" y="304271"/>
            <a:ext cx="9386277" cy="1104636"/>
          </a:xfrm>
        </p:spPr>
        <p:txBody>
          <a:bodyPr anchor="ctr">
            <a:normAutofit/>
          </a:bodyPr>
          <a:lstStyle/>
          <a:p>
            <a:r>
              <a:rPr lang="en-US" sz="4100" dirty="0">
                <a:cs typeface="Times New Roman" panose="02020603050405020304" pitchFamily="18" charset="0"/>
              </a:rPr>
              <a:t>Juvenile Propagation</a:t>
            </a:r>
            <a:endParaRPr lang="en-US" sz="4100" dirty="0"/>
          </a:p>
        </p:txBody>
      </p:sp>
      <p:pic>
        <p:nvPicPr>
          <p:cNvPr id="5" name="Picture 4" descr="A group of people standing around a table with buckets&#10;&#10;Description automatically generated">
            <a:extLst>
              <a:ext uri="{FF2B5EF4-FFF2-40B4-BE49-F238E27FC236}">
                <a16:creationId xmlns:a16="http://schemas.microsoft.com/office/drawing/2014/main" id="{B2AC79E5-7AE6-0752-E9F4-9464E4CBF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8334" y="9311294"/>
            <a:ext cx="4184032" cy="3138024"/>
          </a:xfrm>
          <a:prstGeom prst="rect">
            <a:avLst/>
          </a:prstGeom>
        </p:spPr>
      </p:pic>
      <p:pic>
        <p:nvPicPr>
          <p:cNvPr id="19" name="Picture 18" descr="A group of people in a river&#10;&#10;Description automatically generated">
            <a:extLst>
              <a:ext uri="{FF2B5EF4-FFF2-40B4-BE49-F238E27FC236}">
                <a16:creationId xmlns:a16="http://schemas.microsoft.com/office/drawing/2014/main" id="{DB61B700-FECC-2BA4-12B4-439367D62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6369"/>
            <a:ext cx="5453380" cy="409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 descr="A person holding a tool in his hand&#10;&#10;Description automatically generated">
            <a:extLst>
              <a:ext uri="{FF2B5EF4-FFF2-40B4-BE49-F238E27FC236}">
                <a16:creationId xmlns:a16="http://schemas.microsoft.com/office/drawing/2014/main" id="{FFF0A9F9-3708-7B0D-BBA5-D7710EBB00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75248" y="1516583"/>
            <a:ext cx="4365510" cy="3274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 descr="A person in blue gloves holding a plastic tube with a light&#10;&#10;Description automatically generated">
            <a:extLst>
              <a:ext uri="{FF2B5EF4-FFF2-40B4-BE49-F238E27FC236}">
                <a16:creationId xmlns:a16="http://schemas.microsoft.com/office/drawing/2014/main" id="{300779DE-5CEA-0914-F68A-ED2FB0AC27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4413" y="1568799"/>
            <a:ext cx="4226266" cy="3169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A large white and orange container with water&#10;&#10;Description automatically generated">
            <a:extLst>
              <a:ext uri="{FF2B5EF4-FFF2-40B4-BE49-F238E27FC236}">
                <a16:creationId xmlns:a16="http://schemas.microsoft.com/office/drawing/2014/main" id="{D2CB41D9-4FE4-3B5F-1A05-607589F5B9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721" y="1408907"/>
            <a:ext cx="4689441" cy="3517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A clear plastic tube with a white label and a white label with a white label and a white label with a white label and a white label with a white label and a white label with a white&#10;&#10;Description automatically generated">
            <a:extLst>
              <a:ext uri="{FF2B5EF4-FFF2-40B4-BE49-F238E27FC236}">
                <a16:creationId xmlns:a16="http://schemas.microsoft.com/office/drawing/2014/main" id="{8D1670D3-AE52-70F1-69F3-144229CCB3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6305" y="881231"/>
            <a:ext cx="4844285" cy="3633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A person in a boat in a river&#10;&#10;Description automatically generated">
            <a:extLst>
              <a:ext uri="{FF2B5EF4-FFF2-40B4-BE49-F238E27FC236}">
                <a16:creationId xmlns:a16="http://schemas.microsoft.com/office/drawing/2014/main" id="{96F64B36-7E64-B725-AF49-B87207365F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027" y="605138"/>
            <a:ext cx="5580532" cy="4185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" name="Picture 20" descr="A hand holding a pile of small shells&#10;&#10;Description automatically generated">
            <a:extLst>
              <a:ext uri="{FF2B5EF4-FFF2-40B4-BE49-F238E27FC236}">
                <a16:creationId xmlns:a16="http://schemas.microsoft.com/office/drawing/2014/main" id="{3F9C6B21-1255-6F8A-A448-3D045F0CA3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22" y="789012"/>
            <a:ext cx="5703356" cy="4277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15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7CFB26-A3B6-4143-8334-F413B494D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1136"/>
            <a:ext cx="10160000" cy="7620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4B0AF-2E1F-45AE-98A2-82574B8B0E27}"/>
              </a:ext>
            </a:extLst>
          </p:cNvPr>
          <p:cNvSpPr txBox="1"/>
          <p:nvPr/>
        </p:nvSpPr>
        <p:spPr>
          <a:xfrm>
            <a:off x="445783" y="390769"/>
            <a:ext cx="4328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Austin Davis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210-302-3221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adavis@sariverauthority.org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D84FF-631E-4FD9-A48D-6BC1EBA58C7F}"/>
              </a:ext>
            </a:extLst>
          </p:cNvPr>
          <p:cNvSpPr txBox="1"/>
          <p:nvPr/>
        </p:nvSpPr>
        <p:spPr>
          <a:xfrm>
            <a:off x="3660799" y="2355194"/>
            <a:ext cx="27791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Questions?</a:t>
            </a:r>
            <a:endParaRPr lang="en-US" sz="3600" b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80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C0D1-8824-498A-9C13-D9D4C76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Freshwater Mussel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75B5-3BEB-4EE1-B048-BF6579FB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1" y="1521354"/>
            <a:ext cx="6972749" cy="3626115"/>
          </a:xfrm>
        </p:spPr>
        <p:txBody>
          <a:bodyPr>
            <a:noAutofit/>
          </a:bodyPr>
          <a:lstStyle/>
          <a:p>
            <a:r>
              <a:rPr lang="en-US" sz="2600" dirty="0"/>
              <a:t>Adult Survivability</a:t>
            </a:r>
          </a:p>
          <a:p>
            <a:r>
              <a:rPr lang="en-US" sz="2600" dirty="0"/>
              <a:t>Mission Reach Intensive Nekton Survey</a:t>
            </a:r>
          </a:p>
          <a:p>
            <a:r>
              <a:rPr lang="en-US" sz="2600" dirty="0"/>
              <a:t>Juvenile Propagation</a:t>
            </a:r>
          </a:p>
          <a:p>
            <a:r>
              <a:rPr lang="en-US" sz="2600" dirty="0"/>
              <a:t>Habitat Suitability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551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B16E4-E94F-8C4B-9660-F221A864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34" y="34840"/>
            <a:ext cx="8887732" cy="960631"/>
          </a:xfrm>
        </p:spPr>
        <p:txBody>
          <a:bodyPr>
            <a:normAutofit/>
          </a:bodyPr>
          <a:lstStyle/>
          <a:p>
            <a:r>
              <a:rPr lang="en-US" dirty="0"/>
              <a:t>Species of Interest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DA484-0ED4-034D-A350-580B15BA2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026442" y="12781975"/>
            <a:ext cx="235749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Nunito Sans" pitchFamily="2" charset="77"/>
                <a:ea typeface="+mn-ea"/>
                <a:cs typeface="+mn-cs"/>
                <a:sym typeface="Gill Sans Light"/>
              </a:defRPr>
            </a:lvl1pPr>
            <a:lvl2pPr marL="0" marR="0" indent="3429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10287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0" marR="0" indent="1714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0" marR="0" indent="2057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0" marR="0" indent="24003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0" marR="0" indent="2743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800" b="0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7E7EC59-F5D4-514C-AFAD-2B48A6A5A4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7" y="1056432"/>
            <a:ext cx="2765662" cy="2074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8294" y="1056432"/>
            <a:ext cx="2362871" cy="412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1167" tIns="21167" rIns="21167" bIns="21167" numCol="1" spcCol="38100" rtlCol="0" anchor="ctr">
            <a:spAutoFit/>
          </a:bodyPr>
          <a:lstStyle/>
          <a:p>
            <a:pPr algn="ctr" defTabSz="343986" hangingPunct="0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Sandshell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236" y="1056432"/>
            <a:ext cx="2765661" cy="2074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17824" y="2523041"/>
            <a:ext cx="1533540" cy="412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1167" tIns="21167" rIns="21167" bIns="21167" numCol="1" spcCol="38100" rtlCol="0" anchor="ctr">
            <a:spAutoFit/>
          </a:bodyPr>
          <a:lstStyle/>
          <a:p>
            <a:pPr algn="ctr" defTabSz="343986" hangingPunct="0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Threeridge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7" y="3176706"/>
            <a:ext cx="2765662" cy="2074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358294" y="3130678"/>
            <a:ext cx="1310723" cy="412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1167" tIns="21167" rIns="21167" bIns="21167" numCol="1" spcCol="38100" rtlCol="0" anchor="ctr">
            <a:spAutoFit/>
          </a:bodyPr>
          <a:lstStyle/>
          <a:p>
            <a:pPr algn="ctr" defTabSz="343986" hangingPunct="0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Pistolgrip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236" y="3176706"/>
            <a:ext cx="2765661" cy="2074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315231" y="4788043"/>
            <a:ext cx="1636133" cy="412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1167" tIns="21167" rIns="21167" bIns="21167" numCol="1" spcCol="38100" rtlCol="0" anchor="ctr">
            <a:spAutoFit/>
          </a:bodyPr>
          <a:lstStyle/>
          <a:p>
            <a:pPr algn="ctr" defTabSz="343986" hangingPunct="0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Pimpleback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401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C0D1-8824-498A-9C13-D9D4C763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87043"/>
            <a:ext cx="8961694" cy="110463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Mission Reach Mussel Survivability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75B5-3BEB-4EE1-B048-BF6579FB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21354"/>
            <a:ext cx="6172563" cy="3626115"/>
          </a:xfrm>
        </p:spPr>
        <p:txBody>
          <a:bodyPr>
            <a:normAutofit/>
          </a:bodyPr>
          <a:lstStyle/>
          <a:p>
            <a:r>
              <a:rPr lang="en-US" sz="2800" dirty="0"/>
              <a:t>Analyzed adult mussel survival and growth </a:t>
            </a:r>
          </a:p>
          <a:p>
            <a:r>
              <a:rPr lang="en-US" sz="2800" dirty="0"/>
              <a:t>Two experimental sites in the Mission Reach</a:t>
            </a:r>
          </a:p>
          <a:p>
            <a:r>
              <a:rPr lang="en-US" sz="2800" dirty="0"/>
              <a:t>One control site in Goliad County in the Lower San Antonio 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806B3-CC2C-DA47-A86E-DB27D53B68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93182" y="931006"/>
            <a:ext cx="2844700" cy="3288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E378C-CDB9-4009-BC55-808A6223A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804" y="3343742"/>
            <a:ext cx="2630196" cy="19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C0D1-8824-498A-9C13-D9D4C763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7632"/>
            <a:ext cx="8763000" cy="1104636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Mission Reach Mussel Survivability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75B5-3BEB-4EE1-B048-BF6579FB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21354"/>
            <a:ext cx="8646668" cy="3626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9865" indent="-189865"/>
            <a:r>
              <a:rPr lang="en-US" sz="2800" dirty="0"/>
              <a:t>Mission Reach sites</a:t>
            </a:r>
            <a:endParaRPr lang="en-US"/>
          </a:p>
          <a:p>
            <a:pPr marL="570865" lvl="1" indent="-189865"/>
            <a:r>
              <a:rPr lang="en-US" sz="2400" dirty="0"/>
              <a:t>83% average survival</a:t>
            </a:r>
          </a:p>
          <a:p>
            <a:pPr marL="570865" lvl="1" indent="-189865"/>
            <a:r>
              <a:rPr lang="en-US" sz="2400" dirty="0"/>
              <a:t>MR 2 grew significantly better </a:t>
            </a:r>
          </a:p>
          <a:p>
            <a:pPr marL="380365" lvl="1" indent="0">
              <a:buNone/>
            </a:pPr>
            <a:r>
              <a:rPr lang="en-US" sz="2400" dirty="0"/>
              <a:t>  than control</a:t>
            </a:r>
          </a:p>
          <a:p>
            <a:pPr marL="189865" indent="-189865"/>
            <a:r>
              <a:rPr lang="en-US" sz="2800" dirty="0"/>
              <a:t>Control site</a:t>
            </a:r>
          </a:p>
          <a:p>
            <a:pPr marL="570865" lvl="1" indent="-189865"/>
            <a:r>
              <a:rPr lang="en-US" sz="2400" dirty="0"/>
              <a:t>High survival</a:t>
            </a:r>
          </a:p>
          <a:p>
            <a:pPr marL="570865" lvl="1" indent="-189865"/>
            <a:r>
              <a:rPr lang="en-US" sz="2400" dirty="0"/>
              <a:t>Lower rate of growth</a:t>
            </a: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A40FC0-9276-794D-915E-0F3C0A4E4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62503"/>
              </p:ext>
            </p:extLst>
          </p:nvPr>
        </p:nvGraphicFramePr>
        <p:xfrm>
          <a:off x="6611191" y="3694533"/>
          <a:ext cx="3259394" cy="1452936"/>
        </p:xfrm>
        <a:graphic>
          <a:graphicData uri="http://schemas.openxmlformats.org/drawingml/2006/table">
            <a:tbl>
              <a:tblPr/>
              <a:tblGrid>
                <a:gridCol w="1011271">
                  <a:extLst>
                    <a:ext uri="{9D8B030D-6E8A-4147-A177-3AD203B41FA5}">
                      <a16:colId xmlns:a16="http://schemas.microsoft.com/office/drawing/2014/main" val="3564753818"/>
                    </a:ext>
                  </a:extLst>
                </a:gridCol>
                <a:gridCol w="2248123">
                  <a:extLst>
                    <a:ext uri="{9D8B030D-6E8A-4147-A177-3AD203B41FA5}">
                      <a16:colId xmlns:a16="http://schemas.microsoft.com/office/drawing/2014/main" val="755877677"/>
                    </a:ext>
                  </a:extLst>
                </a:gridCol>
              </a:tblGrid>
              <a:tr h="350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Survival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27674"/>
                  </a:ext>
                </a:extLst>
              </a:tr>
              <a:tr h="414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45571"/>
                  </a:ext>
                </a:extLst>
              </a:tr>
              <a:tr h="350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810123"/>
                  </a:ext>
                </a:extLst>
              </a:tr>
              <a:tr h="33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21059"/>
                  </a:ext>
                </a:extLst>
              </a:tr>
            </a:tbl>
          </a:graphicData>
        </a:graphic>
      </p:graphicFrame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7FC14AC-F648-489D-AF82-0C3E3C4CB0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91" y="1100380"/>
            <a:ext cx="3259394" cy="248170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6EF399-87FC-D642-EFF5-99D188FDEDC3}"/>
              </a:ext>
            </a:extLst>
          </p:cNvPr>
          <p:cNvGrpSpPr/>
          <p:nvPr/>
        </p:nvGrpSpPr>
        <p:grpSpPr>
          <a:xfrm>
            <a:off x="755969" y="2334781"/>
            <a:ext cx="4616826" cy="2855154"/>
            <a:chOff x="5213669" y="1236878"/>
            <a:chExt cx="4616826" cy="2855154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2AE7126-97EF-6819-88B1-C5D45E6465C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7143284"/>
                </p:ext>
              </p:extLst>
            </p:nvPr>
          </p:nvGraphicFramePr>
          <p:xfrm>
            <a:off x="5213669" y="1236878"/>
            <a:ext cx="4616826" cy="26481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ADDD00F6-7CBE-AB45-F257-F4FE4345FA33}"/>
                </a:ext>
              </a:extLst>
            </p:cNvPr>
            <p:cNvSpPr txBox="1"/>
            <p:nvPr/>
          </p:nvSpPr>
          <p:spPr>
            <a:xfrm>
              <a:off x="6219830" y="3875878"/>
              <a:ext cx="604522" cy="21030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n</a:t>
              </a:r>
              <a:r>
                <a:rPr lang="en-US" sz="1050" baseline="0" dirty="0"/>
                <a:t> = 8</a:t>
              </a:r>
              <a:endParaRPr lang="en-US" sz="1050" dirty="0"/>
            </a:p>
          </p:txBody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D5998A3B-BA78-D413-E04F-F4EF6B123AC7}"/>
                </a:ext>
              </a:extLst>
            </p:cNvPr>
            <p:cNvSpPr txBox="1"/>
            <p:nvPr/>
          </p:nvSpPr>
          <p:spPr>
            <a:xfrm>
              <a:off x="7517945" y="3885061"/>
              <a:ext cx="625136" cy="2069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n</a:t>
              </a:r>
              <a:r>
                <a:rPr lang="en-US" sz="1050" baseline="0" dirty="0"/>
                <a:t> = 12</a:t>
              </a:r>
              <a:endParaRPr lang="en-US" sz="1050" dirty="0"/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E99004C3-A93E-16C1-EC6D-9AA07331A0BC}"/>
                </a:ext>
              </a:extLst>
            </p:cNvPr>
            <p:cNvSpPr txBox="1"/>
            <p:nvPr/>
          </p:nvSpPr>
          <p:spPr>
            <a:xfrm>
              <a:off x="8826985" y="3885061"/>
              <a:ext cx="594529" cy="2069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n</a:t>
              </a:r>
              <a:r>
                <a:rPr lang="en-US" sz="1050" baseline="0" dirty="0"/>
                <a:t> = 14</a:t>
              </a:r>
              <a:endParaRPr lang="en-US" sz="1050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B78DB08-A89A-DC90-EA60-76CBF4020095}"/>
                </a:ext>
              </a:extLst>
            </p:cNvPr>
            <p:cNvSpPr txBox="1"/>
            <p:nvPr/>
          </p:nvSpPr>
          <p:spPr>
            <a:xfrm>
              <a:off x="6339279" y="3039914"/>
              <a:ext cx="264977" cy="25845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B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084C8E8-A0BE-C195-998A-E03F0E98C3A1}"/>
                </a:ext>
              </a:extLst>
            </p:cNvPr>
            <p:cNvSpPr txBox="1"/>
            <p:nvPr/>
          </p:nvSpPr>
          <p:spPr>
            <a:xfrm>
              <a:off x="7624809" y="3074806"/>
              <a:ext cx="264977" cy="25845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B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F535BFE-21C3-EDAD-FD24-53D37132C5F2}"/>
                </a:ext>
              </a:extLst>
            </p:cNvPr>
            <p:cNvSpPr txBox="1"/>
            <p:nvPr/>
          </p:nvSpPr>
          <p:spPr>
            <a:xfrm>
              <a:off x="8915054" y="1502964"/>
              <a:ext cx="264977" cy="25845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7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57" y="1488885"/>
            <a:ext cx="4661759" cy="3626115"/>
          </a:xfrm>
        </p:spPr>
        <p:txBody>
          <a:bodyPr>
            <a:normAutofit/>
          </a:bodyPr>
          <a:lstStyle/>
          <a:p>
            <a:r>
              <a:rPr lang="en-US" sz="2800" dirty="0"/>
              <a:t>Establish species diversity and abundance</a:t>
            </a:r>
          </a:p>
          <a:p>
            <a:r>
              <a:rPr lang="en-US" sz="2800" dirty="0"/>
              <a:t>Analyze age/size structure</a:t>
            </a:r>
          </a:p>
          <a:p>
            <a:r>
              <a:rPr lang="en-US" sz="2800" dirty="0"/>
              <a:t>Presence/absence of host fish for species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3064" y="6356353"/>
            <a:ext cx="807720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8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8B4980-ABC5-4EA0-8BAB-6793C04682E4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201" y="1306925"/>
            <a:ext cx="4661759" cy="3496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2257" y="202289"/>
            <a:ext cx="9509703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100" dirty="0">
                <a:latin typeface="+mj-lt"/>
                <a:cs typeface="Times New Roman" panose="02020603050405020304" pitchFamily="18" charset="0"/>
              </a:rPr>
              <a:t>Mission Reach Intensive Nekton Survey</a:t>
            </a:r>
          </a:p>
        </p:txBody>
      </p:sp>
    </p:spTree>
    <p:extLst>
      <p:ext uri="{BB962C8B-B14F-4D97-AF65-F5344CB8AC3E}">
        <p14:creationId xmlns:p14="http://schemas.microsoft.com/office/powerpoint/2010/main" val="408817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7C5E-E10B-4CCE-8C3E-E8E3FD6C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15" y="304271"/>
            <a:ext cx="9386277" cy="1104636"/>
          </a:xfrm>
        </p:spPr>
        <p:txBody>
          <a:bodyPr anchor="ctr">
            <a:normAutofit/>
          </a:bodyPr>
          <a:lstStyle/>
          <a:p>
            <a:pPr algn="l"/>
            <a:r>
              <a:rPr lang="en-US" sz="4100" dirty="0">
                <a:cs typeface="Times New Roman" panose="02020603050405020304" pitchFamily="18" charset="0"/>
              </a:rPr>
              <a:t>Mission Reach Intensive Nekton Survey</a:t>
            </a:r>
            <a:endParaRPr lang="en-US" sz="4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63B0-B215-4AF1-AD9A-90E6114D8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65" y="1068419"/>
            <a:ext cx="6577670" cy="42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two fish&#10;&#10;Description automatically generated">
            <a:extLst>
              <a:ext uri="{FF2B5EF4-FFF2-40B4-BE49-F238E27FC236}">
                <a16:creationId xmlns:a16="http://schemas.microsoft.com/office/drawing/2014/main" id="{6516B8AC-335E-EBFA-0B5B-567F9D4BBF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7043"/>
            <a:ext cx="4358640" cy="3268980"/>
          </a:xfrm>
          <a:prstGeom prst="rect">
            <a:avLst/>
          </a:prstGeom>
        </p:spPr>
      </p:pic>
      <p:pic>
        <p:nvPicPr>
          <p:cNvPr id="3" name="Picture 2" descr="A person holding a fish&#10;&#10;Description automatically generated">
            <a:extLst>
              <a:ext uri="{FF2B5EF4-FFF2-40B4-BE49-F238E27FC236}">
                <a16:creationId xmlns:a16="http://schemas.microsoft.com/office/drawing/2014/main" id="{A070F319-7B3B-3C71-5FF1-34E3440D8D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691" y="0"/>
            <a:ext cx="3560309" cy="4745419"/>
          </a:xfrm>
          <a:prstGeom prst="rect">
            <a:avLst/>
          </a:prstGeom>
        </p:spPr>
      </p:pic>
      <p:pic>
        <p:nvPicPr>
          <p:cNvPr id="12" name="Picture 11" descr="A person holding a fish&#10;&#10;Description automatically generated">
            <a:extLst>
              <a:ext uri="{FF2B5EF4-FFF2-40B4-BE49-F238E27FC236}">
                <a16:creationId xmlns:a16="http://schemas.microsoft.com/office/drawing/2014/main" id="{9F6322E3-228D-5BD3-1043-03A662E114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303" y="0"/>
            <a:ext cx="3902297" cy="2926723"/>
          </a:xfrm>
          <a:prstGeom prst="rect">
            <a:avLst/>
          </a:prstGeom>
        </p:spPr>
      </p:pic>
      <p:pic>
        <p:nvPicPr>
          <p:cNvPr id="14" name="Picture 13" descr="A person holding a fish&#10;&#10;Description automatically generated">
            <a:extLst>
              <a:ext uri="{FF2B5EF4-FFF2-40B4-BE49-F238E27FC236}">
                <a16:creationId xmlns:a16="http://schemas.microsoft.com/office/drawing/2014/main" id="{67B9A1EF-16B1-3932-6D34-8D8DCA7A75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698" y="2468033"/>
            <a:ext cx="3823986" cy="28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4DA8-C93F-4065-879D-A2E9EBC8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94861"/>
            <a:ext cx="8763000" cy="110463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Habitat Suitability Modeling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829F-3F5F-4CD2-891C-6F8EFE7C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99" y="1521354"/>
            <a:ext cx="3658347" cy="3626115"/>
          </a:xfrm>
        </p:spPr>
        <p:txBody>
          <a:bodyPr>
            <a:normAutofit/>
          </a:bodyPr>
          <a:lstStyle/>
          <a:p>
            <a:r>
              <a:rPr lang="en-US" sz="2800" dirty="0"/>
              <a:t>Working with outside partners to develop habitat suitability models</a:t>
            </a:r>
          </a:p>
          <a:p>
            <a:r>
              <a:rPr lang="en-US" sz="2800" dirty="0"/>
              <a:t>Strategically selected 5 priority areas within MR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8A2DF-49E4-43F1-B60E-0328EA53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261" y="1667268"/>
            <a:ext cx="5587999" cy="29862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 descr="A hand holding a shell&#10;&#10;Description automatically generated">
            <a:extLst>
              <a:ext uri="{FF2B5EF4-FFF2-40B4-BE49-F238E27FC236}">
                <a16:creationId xmlns:a16="http://schemas.microsoft.com/office/drawing/2014/main" id="{E5CF2A81-EF88-FEEC-E1C8-2ECE5B18A8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0" y="6129739"/>
            <a:ext cx="3110039" cy="2332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7BA0AD-3339-2E15-B486-B23E26D91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1119855"/>
            <a:ext cx="3969668" cy="4081062"/>
          </a:xfrm>
          <a:prstGeom prst="rect">
            <a:avLst/>
          </a:prstGeom>
        </p:spPr>
      </p:pic>
      <p:pic>
        <p:nvPicPr>
          <p:cNvPr id="8" name="Picture 7" descr="A hand holding a green and brown object&#10;&#10;Description automatically generated">
            <a:extLst>
              <a:ext uri="{FF2B5EF4-FFF2-40B4-BE49-F238E27FC236}">
                <a16:creationId xmlns:a16="http://schemas.microsoft.com/office/drawing/2014/main" id="{8748EA4F-7190-6C62-F448-8A1BFDFDFE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811" y="747179"/>
            <a:ext cx="3429655" cy="4572873"/>
          </a:xfrm>
          <a:prstGeom prst="rect">
            <a:avLst/>
          </a:prstGeom>
        </p:spPr>
      </p:pic>
      <p:pic>
        <p:nvPicPr>
          <p:cNvPr id="13" name="Picture 12" descr="A person with a metal net in a river&#10;&#10;Description automatically generated">
            <a:extLst>
              <a:ext uri="{FF2B5EF4-FFF2-40B4-BE49-F238E27FC236}">
                <a16:creationId xmlns:a16="http://schemas.microsoft.com/office/drawing/2014/main" id="{90D38762-A029-E4A8-9214-7C002807EC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349" y="1138148"/>
            <a:ext cx="5054578" cy="3790934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8CCE712-FC99-4054-B32C-7715BAA80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798" y="284426"/>
            <a:ext cx="3969668" cy="51461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6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ppt_template_including_goals_and_objectives [Read-Only]" id="{AE7503B2-5E27-4D4A-A023-430857E5E197}" vid="{FB71892E-68F6-4388-9911-3747F3DE4B2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ppt_template_including_goals_and_objectives [Read-Only]" id="{AE7503B2-5E27-4D4A-A023-430857E5E197}" vid="{1CBF3870-013F-4054-ABD1-61F1B37FCC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5ED18E2FE6045B8E0886377F207FD" ma:contentTypeVersion="4" ma:contentTypeDescription="Create a new document." ma:contentTypeScope="" ma:versionID="86e2dc00dfa63d69279eaa816641a641">
  <xsd:schema xmlns:xsd="http://www.w3.org/2001/XMLSchema" xmlns:xs="http://www.w3.org/2001/XMLSchema" xmlns:p="http://schemas.microsoft.com/office/2006/metadata/properties" xmlns:ns2="90f4af42-56cc-4ea7-b2d7-203fa44854b0" xmlns:ns3="42926762-a825-4648-a6b4-abb9ce5fc516" targetNamespace="http://schemas.microsoft.com/office/2006/metadata/properties" ma:root="true" ma:fieldsID="d02b14c33b782db6e964787d7666f5ea" ns2:_="" ns3:_="">
    <xsd:import namespace="90f4af42-56cc-4ea7-b2d7-203fa44854b0"/>
    <xsd:import namespace="42926762-a825-4648-a6b4-abb9ce5fc516"/>
    <xsd:element name="properties">
      <xsd:complexType>
        <xsd:sequence>
          <xsd:element name="documentManagement">
            <xsd:complexType>
              <xsd:all>
                <xsd:element ref="ns2:Document_x0020_Type_x0020_Lookup" minOccurs="0"/>
                <xsd:element ref="ns3:Guide_x0020_Type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4af42-56cc-4ea7-b2d7-203fa44854b0" elementFormDefault="qualified">
    <xsd:import namespace="http://schemas.microsoft.com/office/2006/documentManagement/types"/>
    <xsd:import namespace="http://schemas.microsoft.com/office/infopath/2007/PartnerControls"/>
    <xsd:element name="Document_x0020_Type_x0020_Lookup" ma:index="8" nillable="true" ma:displayName="Document Type Lookup" ma:list="{9d19a95b-eab3-44c7-af3b-ddc6666a8845}" ma:internalName="Document_x0020_Type_x0020_Lookup" ma:showField="Title" ma:web="90f4af42-56cc-4ea7-b2d7-203fa44854b0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26762-a825-4648-a6b4-abb9ce5fc516" elementFormDefault="qualified">
    <xsd:import namespace="http://schemas.microsoft.com/office/2006/documentManagement/types"/>
    <xsd:import namespace="http://schemas.microsoft.com/office/infopath/2007/PartnerControls"/>
    <xsd:element name="Guide_x0020_Type" ma:index="9" ma:displayName="Guide Type" ma:default="Agendas Guide" ma:format="Dropdown" ma:internalName="Guide_x0020_Type">
      <xsd:simpleType>
        <xsd:restriction base="dms:Choice">
          <xsd:enumeration value="Agendas Guide"/>
          <xsd:enumeration value="Visual Style Guide"/>
          <xsd:enumeration value="Writing Style Guide"/>
          <xsd:enumeration value="PPT Visual Style"/>
          <xsd:enumeration value="Agenda Style"/>
          <xsd:enumeration value="Writing Style"/>
          <xsd:enumeration value="Visual-Style"/>
        </xsd:restriction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_x0020_Lookup xmlns="90f4af42-56cc-4ea7-b2d7-203fa44854b0">24</Document_x0020_Type_x0020_Lookup>
    <Guide_x0020_Type xmlns="42926762-a825-4648-a6b4-abb9ce5fc516">PPT Visual Style</Guide_x0020_Type>
  </documentManagement>
</p:properties>
</file>

<file path=customXml/itemProps1.xml><?xml version="1.0" encoding="utf-8"?>
<ds:datastoreItem xmlns:ds="http://schemas.openxmlformats.org/officeDocument/2006/customXml" ds:itemID="{B186B595-8A40-47A4-9822-5A2958FAE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f4af42-56cc-4ea7-b2d7-203fa44854b0"/>
    <ds:schemaRef ds:uri="42926762-a825-4648-a6b4-abb9ce5fc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AEAC6-E5A0-47F2-99FA-9D18D9DEAC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89D16-0663-403C-9FD0-51E67832A599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0f4af42-56cc-4ea7-b2d7-203fa44854b0"/>
    <ds:schemaRef ds:uri="42926762-a825-4648-a6b4-abb9ce5fc516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10653</TotalTime>
  <Words>192</Words>
  <Application>Microsoft Macintosh PowerPoint</Application>
  <PresentationFormat>Custom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Times New Roman</vt:lpstr>
      <vt:lpstr>Office Theme</vt:lpstr>
      <vt:lpstr>1_Office Theme</vt:lpstr>
      <vt:lpstr>THE SAN ANTONIO RIVER AUTHORITY             FRESHWATER MUSSEL PROGRAM   </vt:lpstr>
      <vt:lpstr>Freshwater Mussel Program</vt:lpstr>
      <vt:lpstr>Species of Interest</vt:lpstr>
      <vt:lpstr>Mission Reach Mussel Survivability Study </vt:lpstr>
      <vt:lpstr>Mission Reach Mussel Survivability Study</vt:lpstr>
      <vt:lpstr>PowerPoint Presentation</vt:lpstr>
      <vt:lpstr>Mission Reach Intensive Nekton Survey</vt:lpstr>
      <vt:lpstr>PowerPoint Presentation</vt:lpstr>
      <vt:lpstr>Habitat Suitability Modeling</vt:lpstr>
      <vt:lpstr>Juvenile Propagation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Investigations Annual Update</dc:title>
  <dc:creator>Amanda Nasto</dc:creator>
  <cp:lastModifiedBy>Jennifer Pecina</cp:lastModifiedBy>
  <cp:revision>176</cp:revision>
  <dcterms:created xsi:type="dcterms:W3CDTF">2020-07-21T16:42:54Z</dcterms:created>
  <dcterms:modified xsi:type="dcterms:W3CDTF">2024-03-11T18:33:39Z</dcterms:modified>
</cp:coreProperties>
</file>