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4"/>
    <p:sldMasterId id="2147483715" r:id="rId5"/>
  </p:sldMasterIdLst>
  <p:notesMasterIdLst>
    <p:notesMasterId r:id="rId18"/>
  </p:notesMasterIdLst>
  <p:handoutMasterIdLst>
    <p:handoutMasterId r:id="rId19"/>
  </p:handoutMasterIdLst>
  <p:sldIdLst>
    <p:sldId id="257" r:id="rId6"/>
    <p:sldId id="287" r:id="rId7"/>
    <p:sldId id="289" r:id="rId8"/>
    <p:sldId id="290" r:id="rId9"/>
    <p:sldId id="291" r:id="rId10"/>
    <p:sldId id="292" r:id="rId11"/>
    <p:sldId id="293" r:id="rId12"/>
    <p:sldId id="294" r:id="rId13"/>
    <p:sldId id="260" r:id="rId14"/>
    <p:sldId id="285" r:id="rId15"/>
    <p:sldId id="286" r:id="rId16"/>
    <p:sldId id="288" r:id="rId17"/>
  </p:sldIdLst>
  <p:sldSz cx="10160000" cy="571500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196"/>
    <a:srgbClr val="E8EBF0"/>
    <a:srgbClr val="002060"/>
    <a:srgbClr val="002038"/>
    <a:srgbClr val="898989"/>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266" autoAdjust="0"/>
  </p:normalViewPr>
  <p:slideViewPr>
    <p:cSldViewPr snapToGrid="0">
      <p:cViewPr varScale="1">
        <p:scale>
          <a:sx n="92" d="100"/>
          <a:sy n="92" d="100"/>
        </p:scale>
        <p:origin x="786" y="72"/>
      </p:cViewPr>
      <p:guideLst/>
    </p:cSldViewPr>
  </p:slideViewPr>
  <p:notesTextViewPr>
    <p:cViewPr>
      <p:scale>
        <a:sx n="1" d="1"/>
        <a:sy n="1" d="1"/>
      </p:scale>
      <p:origin x="0" y="0"/>
    </p:cViewPr>
  </p:notesTextViewPr>
  <p:notesViewPr>
    <p:cSldViewPr snapToGrid="0">
      <p:cViewPr varScale="1">
        <p:scale>
          <a:sx n="83" d="100"/>
          <a:sy n="83" d="100"/>
        </p:scale>
        <p:origin x="310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1BB6F-7DCE-4CB2-80F6-A086BF8565E9}" type="datetimeFigureOut">
              <a:rPr lang="en-US" smtClean="0"/>
              <a:t>3/14/2024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5D736E-30AE-4B46-A473-649BEC831BCF}" type="slidenum">
              <a:rPr lang="en-US" smtClean="0"/>
              <a:t>‹#›</a:t>
            </a:fld>
            <a:endParaRPr lang="en-US"/>
          </a:p>
        </p:txBody>
      </p:sp>
    </p:spTree>
    <p:extLst>
      <p:ext uri="{BB962C8B-B14F-4D97-AF65-F5344CB8AC3E}">
        <p14:creationId xmlns:p14="http://schemas.microsoft.com/office/powerpoint/2010/main" val="2059719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5D559-F808-486C-9925-29EA7A636A2B}" type="datetimeFigureOut">
              <a:rPr lang="en-US" smtClean="0"/>
              <a:t>3/14/2024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3B456-4CCC-42AF-9BED-D645D237A02F}" type="slidenum">
              <a:rPr lang="en-US" smtClean="0"/>
              <a:t>‹#›</a:t>
            </a:fld>
            <a:endParaRPr lang="en-US"/>
          </a:p>
        </p:txBody>
      </p:sp>
    </p:spTree>
    <p:extLst>
      <p:ext uri="{BB962C8B-B14F-4D97-AF65-F5344CB8AC3E}">
        <p14:creationId xmlns:p14="http://schemas.microsoft.com/office/powerpoint/2010/main" val="109957540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1901_06</a:t>
            </a:r>
            <a:r>
              <a:rPr lang="en-US" dirty="0"/>
              <a:t> </a:t>
            </a:r>
            <a:r>
              <a:rPr lang="en-US" sz="1800" b="0" i="0" u="none" strike="noStrike" dirty="0">
                <a:solidFill>
                  <a:srgbClr val="000000"/>
                </a:solidFill>
                <a:effectLst/>
                <a:latin typeface="Arial" panose="020B0604020202020204" pitchFamily="34" charset="0"/>
              </a:rPr>
              <a:t>TCEQ_12789 - San Antonio River at US 77 on Refugio-Victoria County Line</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FF0000"/>
                </a:solidFill>
                <a:effectLst/>
                <a:latin typeface="Arial" panose="020B0604020202020204" pitchFamily="34" charset="0"/>
              </a:rPr>
              <a:t>Drop site</a:t>
            </a:r>
            <a:r>
              <a:rPr lang="en-US" dirty="0"/>
              <a:t> </a:t>
            </a:r>
            <a:r>
              <a:rPr lang="en-US" sz="1800" b="0" i="0" u="none" strike="noStrike" dirty="0">
                <a:solidFill>
                  <a:srgbClr val="000000"/>
                </a:solidFill>
                <a:effectLst/>
                <a:latin typeface="Arial" panose="020B0604020202020204" pitchFamily="34" charset="0"/>
              </a:rPr>
              <a:t>Unsafe conditions for staff and poor sample quality. Search for a different location in this section of the basin.</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1901_06</a:t>
            </a:r>
            <a:r>
              <a:rPr lang="en-US" dirty="0"/>
              <a:t> </a:t>
            </a:r>
            <a:r>
              <a:rPr lang="en-US" sz="1800" b="0" i="0" u="none" strike="noStrike" dirty="0">
                <a:solidFill>
                  <a:srgbClr val="000000"/>
                </a:solidFill>
                <a:effectLst/>
                <a:latin typeface="Arial" panose="020B0604020202020204" pitchFamily="34" charset="0"/>
              </a:rPr>
              <a:t>TCEQ_##### - San Antonio River</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0144FF"/>
                </a:solidFill>
                <a:effectLst/>
                <a:latin typeface="Arial" panose="020B0604020202020204" pitchFamily="34" charset="0"/>
              </a:rPr>
              <a:t>Add site - All parameters from 12789 - Add Chlorophyll a and Pheophytin</a:t>
            </a:r>
            <a:r>
              <a:rPr lang="en-US" dirty="0"/>
              <a:t> </a:t>
            </a:r>
            <a:r>
              <a:rPr lang="en-US" sz="1800" b="0" i="0" u="none" strike="noStrike" dirty="0">
                <a:solidFill>
                  <a:srgbClr val="000000"/>
                </a:solidFill>
                <a:effectLst/>
                <a:latin typeface="Arial" panose="020B0604020202020204" pitchFamily="34" charset="0"/>
              </a:rPr>
              <a:t>Unsafe conditions at previous site. Potential substitution within the AU includes </a:t>
            </a:r>
            <a:r>
              <a:rPr lang="en-US" sz="1800" b="0" i="0" u="none" strike="noStrike" dirty="0" err="1">
                <a:solidFill>
                  <a:srgbClr val="000000"/>
                </a:solidFill>
                <a:effectLst/>
                <a:latin typeface="Arial" panose="020B0604020202020204" pitchFamily="34" charset="0"/>
              </a:rPr>
              <a:t>Mr</a:t>
            </a:r>
            <a:r>
              <a:rPr lang="en-US" sz="1800" b="0" i="0" u="none" strike="noStrike" dirty="0">
                <a:solidFill>
                  <a:srgbClr val="000000"/>
                </a:solidFill>
                <a:effectLst/>
                <a:latin typeface="Arial" panose="020B0604020202020204" pitchFamily="34" charset="0"/>
              </a:rPr>
              <a:t> Edward Love's property downstream. </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Recon of a site on the Love property scheduled for April/2024. Overall, promising.</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1901_02</a:t>
            </a:r>
            <a:r>
              <a:rPr lang="en-US" dirty="0"/>
              <a:t> </a:t>
            </a:r>
            <a:r>
              <a:rPr lang="en-US" sz="1800" b="0" i="0" u="none" strike="noStrike" dirty="0">
                <a:solidFill>
                  <a:srgbClr val="000000"/>
                </a:solidFill>
                <a:effectLst/>
                <a:latin typeface="Arial" panose="020B0604020202020204" pitchFamily="34" charset="0"/>
              </a:rPr>
              <a:t>TCEQ_12792 - San Antonio River at Southern Pacific RR Bridge in Goliad</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BS</a:t>
            </a:r>
            <a:r>
              <a:rPr lang="en-US" dirty="0"/>
              <a:t> </a:t>
            </a:r>
            <a:r>
              <a:rPr lang="en-US" sz="1800" b="0" i="0" u="none" strike="noStrike" dirty="0">
                <a:solidFill>
                  <a:srgbClr val="000000"/>
                </a:solidFill>
                <a:effectLst/>
                <a:latin typeface="Arial" panose="020B0604020202020204" pitchFamily="34" charset="0"/>
              </a:rPr>
              <a:t>Method Change</a:t>
            </a:r>
            <a:r>
              <a:rPr lang="en-US" dirty="0"/>
              <a:t> </a:t>
            </a:r>
            <a:r>
              <a:rPr lang="en-US" sz="1800" b="0" i="0" u="none" strike="noStrike" dirty="0" err="1">
                <a:solidFill>
                  <a:srgbClr val="000000"/>
                </a:solidFill>
                <a:effectLst/>
                <a:latin typeface="Arial" panose="020B0604020202020204" pitchFamily="34" charset="0"/>
              </a:rPr>
              <a:t>Change</a:t>
            </a:r>
            <a:r>
              <a:rPr lang="en-US" sz="1800" b="0" i="0" u="none" strike="noStrike" dirty="0">
                <a:solidFill>
                  <a:srgbClr val="000000"/>
                </a:solidFill>
                <a:effectLst/>
                <a:latin typeface="Arial" panose="020B0604020202020204" pitchFamily="34" charset="0"/>
              </a:rPr>
              <a:t> doppler to USGS gage 08188500.</a:t>
            </a:r>
            <a:r>
              <a:rPr lang="en-US" dirty="0"/>
              <a:t> </a:t>
            </a:r>
          </a:p>
        </p:txBody>
      </p:sp>
      <p:sp>
        <p:nvSpPr>
          <p:cNvPr id="4" name="Slide Number Placeholder 3"/>
          <p:cNvSpPr>
            <a:spLocks noGrp="1"/>
          </p:cNvSpPr>
          <p:nvPr>
            <p:ph type="sldNum" sz="quarter" idx="5"/>
          </p:nvPr>
        </p:nvSpPr>
        <p:spPr/>
        <p:txBody>
          <a:bodyPr/>
          <a:lstStyle/>
          <a:p>
            <a:fld id="{C6D3B456-4CCC-42AF-9BED-D645D237A02F}" type="slidenum">
              <a:rPr lang="en-US" smtClean="0"/>
              <a:t>3</a:t>
            </a:fld>
            <a:endParaRPr lang="en-US"/>
          </a:p>
        </p:txBody>
      </p:sp>
    </p:spTree>
    <p:extLst>
      <p:ext uri="{BB962C8B-B14F-4D97-AF65-F5344CB8AC3E}">
        <p14:creationId xmlns:p14="http://schemas.microsoft.com/office/powerpoint/2010/main" val="80250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1911_09</a:t>
            </a:r>
            <a:r>
              <a:rPr lang="en-US" dirty="0"/>
              <a:t> </a:t>
            </a:r>
            <a:r>
              <a:rPr lang="en-US" sz="1800" b="0" i="0" u="none" strike="noStrike" dirty="0">
                <a:solidFill>
                  <a:srgbClr val="000000"/>
                </a:solidFill>
                <a:effectLst/>
                <a:latin typeface="Arial" panose="020B0604020202020204" pitchFamily="34" charset="0"/>
              </a:rPr>
              <a:t>TCEQ_18865 - San Antonio River 57 meters upstream of Lexington Street Bridge and approximately 1.3 kilometers downstream of IH 35</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BS</a:t>
            </a:r>
            <a:r>
              <a:rPr lang="en-US" dirty="0"/>
              <a:t> </a:t>
            </a:r>
            <a:r>
              <a:rPr lang="en-US" sz="1800" b="0" i="0" u="none" strike="noStrike" dirty="0">
                <a:solidFill>
                  <a:srgbClr val="FF0000"/>
                </a:solidFill>
                <a:effectLst/>
                <a:latin typeface="Arial" panose="020B0604020202020204" pitchFamily="34" charset="0"/>
              </a:rPr>
              <a:t>Drop 24 HR DO</a:t>
            </a:r>
            <a:r>
              <a:rPr lang="en-US" dirty="0"/>
              <a:t> </a:t>
            </a:r>
            <a:r>
              <a:rPr lang="en-US" sz="1800" b="0" i="0" u="none" strike="noStrike" dirty="0">
                <a:solidFill>
                  <a:srgbClr val="000000"/>
                </a:solidFill>
                <a:effectLst/>
                <a:latin typeface="Arial" panose="020B0604020202020204" pitchFamily="34" charset="0"/>
              </a:rPr>
              <a:t>24 </a:t>
            </a:r>
            <a:r>
              <a:rPr lang="en-US" sz="1800" b="0" i="0" u="none" strike="noStrike" dirty="0" err="1">
                <a:solidFill>
                  <a:srgbClr val="000000"/>
                </a:solidFill>
                <a:effectLst/>
                <a:latin typeface="Arial" panose="020B0604020202020204" pitchFamily="34" charset="0"/>
              </a:rPr>
              <a:t>hr</a:t>
            </a:r>
            <a:r>
              <a:rPr lang="en-US" sz="1800" b="0" i="0" u="none" strike="noStrike" dirty="0">
                <a:solidFill>
                  <a:srgbClr val="000000"/>
                </a:solidFill>
                <a:effectLst/>
                <a:latin typeface="Arial" panose="020B0604020202020204" pitchFamily="34" charset="0"/>
              </a:rPr>
              <a:t> DO fully supported in 2022 IR, existing monitoring at Woodlawn/Mulberry in same AU will continue in support of the biological sampling.</a:t>
            </a:r>
            <a:r>
              <a:rPr lang="en-US" dirty="0"/>
              <a:t> </a:t>
            </a:r>
          </a:p>
        </p:txBody>
      </p:sp>
      <p:sp>
        <p:nvSpPr>
          <p:cNvPr id="4" name="Slide Number Placeholder 3"/>
          <p:cNvSpPr>
            <a:spLocks noGrp="1"/>
          </p:cNvSpPr>
          <p:nvPr>
            <p:ph type="sldNum" sz="quarter" idx="5"/>
          </p:nvPr>
        </p:nvSpPr>
        <p:spPr/>
        <p:txBody>
          <a:bodyPr/>
          <a:lstStyle/>
          <a:p>
            <a:fld id="{C6D3B456-4CCC-42AF-9BED-D645D237A02F}" type="slidenum">
              <a:rPr lang="en-US" smtClean="0"/>
              <a:t>4</a:t>
            </a:fld>
            <a:endParaRPr lang="en-US"/>
          </a:p>
        </p:txBody>
      </p:sp>
    </p:spTree>
    <p:extLst>
      <p:ext uri="{BB962C8B-B14F-4D97-AF65-F5344CB8AC3E}">
        <p14:creationId xmlns:p14="http://schemas.microsoft.com/office/powerpoint/2010/main" val="372586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UPPER CIBOLO</a:t>
            </a:r>
          </a:p>
          <a:p>
            <a:r>
              <a:rPr lang="en-US" sz="1800" b="0" i="0" u="none" strike="noStrike" dirty="0">
                <a:solidFill>
                  <a:srgbClr val="000000"/>
                </a:solidFill>
                <a:effectLst/>
                <a:latin typeface="Arial" panose="020B0604020202020204" pitchFamily="34" charset="0"/>
              </a:rPr>
              <a:t>1908_01</a:t>
            </a:r>
            <a:r>
              <a:rPr lang="en-US" sz="4000" dirty="0"/>
              <a:t> </a:t>
            </a:r>
            <a:r>
              <a:rPr lang="en-US" sz="1800" b="0" i="0" u="none" strike="noStrike" dirty="0">
                <a:solidFill>
                  <a:srgbClr val="000000"/>
                </a:solidFill>
                <a:effectLst/>
                <a:latin typeface="Arial" panose="020B0604020202020204" pitchFamily="34" charset="0"/>
              </a:rPr>
              <a:t>TCEQ_20823 - Upper Cibolo Creek North Shore 30 meters upstream of Dam at River Road Park in Boerne</a:t>
            </a:r>
            <a:r>
              <a:rPr lang="en-US" sz="4000" dirty="0"/>
              <a:t> </a:t>
            </a:r>
            <a:r>
              <a:rPr lang="en-US" sz="1800" b="0" i="0" u="none" strike="noStrike" dirty="0">
                <a:solidFill>
                  <a:srgbClr val="FF0000"/>
                </a:solidFill>
                <a:effectLst/>
                <a:latin typeface="Arial" panose="020B0604020202020204" pitchFamily="34" charset="0"/>
              </a:rPr>
              <a:t>Drop site</a:t>
            </a:r>
            <a:r>
              <a:rPr lang="en-US" sz="4000" dirty="0"/>
              <a:t> </a:t>
            </a:r>
            <a:r>
              <a:rPr lang="en-US" sz="1800" b="0" i="0" u="none" strike="noStrike" dirty="0" err="1">
                <a:solidFill>
                  <a:srgbClr val="000000"/>
                </a:solidFill>
                <a:effectLst/>
                <a:latin typeface="Arial" panose="020B0604020202020204" pitchFamily="34" charset="0"/>
              </a:rPr>
              <a:t>Site</a:t>
            </a:r>
            <a:r>
              <a:rPr lang="en-US" sz="1800" b="0" i="0" u="none" strike="noStrike" dirty="0">
                <a:solidFill>
                  <a:srgbClr val="000000"/>
                </a:solidFill>
                <a:effectLst/>
                <a:latin typeface="Arial" panose="020B0604020202020204" pitchFamily="34" charset="0"/>
              </a:rPr>
              <a:t> is under construction with lack of water, difficulty coordinating, and AU is monitored downstream by TCEQ.</a:t>
            </a:r>
            <a:r>
              <a:rPr lang="en-US" sz="4000" dirty="0"/>
              <a:t> </a:t>
            </a:r>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MID CIB – NO CHANGES</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LOWER CIBOLO </a:t>
            </a:r>
          </a:p>
          <a:p>
            <a:r>
              <a:rPr lang="en-US" sz="1800" b="0" i="0" u="none" strike="noStrike" dirty="0">
                <a:solidFill>
                  <a:srgbClr val="000000"/>
                </a:solidFill>
                <a:effectLst/>
                <a:latin typeface="Arial" panose="020B0604020202020204" pitchFamily="34" charset="0"/>
              </a:rPr>
              <a:t>1902_03</a:t>
            </a:r>
            <a:r>
              <a:rPr lang="en-US" dirty="0"/>
              <a:t> </a:t>
            </a:r>
            <a:r>
              <a:rPr lang="en-US" sz="1800" b="0" i="0" u="none" strike="noStrike" dirty="0">
                <a:solidFill>
                  <a:srgbClr val="000000"/>
                </a:solidFill>
                <a:effectLst/>
                <a:latin typeface="Arial" panose="020B0604020202020204" pitchFamily="34" charset="0"/>
              </a:rPr>
              <a:t>TCEQ_12802 - Cibolo Creek at FM 541 West of Kosciusko</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BS</a:t>
            </a:r>
            <a:r>
              <a:rPr lang="en-US" dirty="0"/>
              <a:t> </a:t>
            </a:r>
            <a:r>
              <a:rPr lang="en-US" sz="1800" b="0" i="0" u="none" strike="noStrike" dirty="0">
                <a:solidFill>
                  <a:srgbClr val="FF0000"/>
                </a:solidFill>
                <a:effectLst/>
                <a:latin typeface="Arial" panose="020B0604020202020204" pitchFamily="34" charset="0"/>
              </a:rPr>
              <a:t>Potential drop site</a:t>
            </a:r>
            <a:r>
              <a:rPr lang="en-US" dirty="0"/>
              <a:t> </a:t>
            </a:r>
            <a:r>
              <a:rPr lang="en-US" sz="1800" b="0" i="0" u="none" strike="noStrike" dirty="0">
                <a:solidFill>
                  <a:srgbClr val="000000"/>
                </a:solidFill>
                <a:effectLst/>
                <a:latin typeface="Arial" panose="020B0604020202020204" pitchFamily="34" charset="0"/>
              </a:rPr>
              <a:t>Increasing difficulty with landowner access. There are 2 samples scheduled at this site for FY24; pending access for those events, we would consider creating a new station in this AU.</a:t>
            </a:r>
            <a:r>
              <a:rPr lang="en-US" dirty="0"/>
              <a:t>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1902A_01</a:t>
            </a:r>
            <a:r>
              <a:rPr lang="en-US" dirty="0"/>
              <a:t> </a:t>
            </a:r>
            <a:r>
              <a:rPr lang="en-US" sz="1800" b="0" i="0" u="none" strike="noStrike" dirty="0">
                <a:solidFill>
                  <a:srgbClr val="000000"/>
                </a:solidFill>
                <a:effectLst/>
                <a:latin typeface="Arial" panose="020B0604020202020204" pitchFamily="34" charset="0"/>
              </a:rPr>
              <a:t>TCEQ_12741 - Martinez Creek on North Gable Road south of </a:t>
            </a:r>
            <a:r>
              <a:rPr lang="en-US" sz="1800" b="0" i="0" u="none" strike="noStrike" dirty="0" err="1">
                <a:solidFill>
                  <a:srgbClr val="000000"/>
                </a:solidFill>
                <a:effectLst/>
                <a:latin typeface="Arial" panose="020B0604020202020204" pitchFamily="34" charset="0"/>
              </a:rPr>
              <a:t>Zuehl</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BS</a:t>
            </a:r>
            <a:r>
              <a:rPr lang="en-US" dirty="0"/>
              <a:t> </a:t>
            </a:r>
            <a:r>
              <a:rPr lang="en-US" sz="1800" b="0" i="0" u="none" strike="noStrike" dirty="0">
                <a:solidFill>
                  <a:srgbClr val="FF0000"/>
                </a:solidFill>
                <a:effectLst/>
                <a:latin typeface="Arial" panose="020B0604020202020204" pitchFamily="34" charset="0"/>
              </a:rPr>
              <a:t>Drop 24 HR DO</a:t>
            </a:r>
            <a:r>
              <a:rPr lang="en-US" dirty="0"/>
              <a:t> </a:t>
            </a:r>
            <a:r>
              <a:rPr lang="en-US" sz="1800" b="0" i="0" u="none" strike="noStrike" dirty="0">
                <a:solidFill>
                  <a:srgbClr val="000000"/>
                </a:solidFill>
                <a:effectLst/>
                <a:latin typeface="Arial" panose="020B0604020202020204" pitchFamily="34" charset="0"/>
              </a:rPr>
              <a:t>No 24 HR dissolved oxygen concerns since 2016 IR.</a:t>
            </a:r>
            <a:r>
              <a:rPr lang="en-US" dirty="0"/>
              <a:t>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NA</a:t>
            </a:r>
            <a:r>
              <a:rPr lang="en-US" dirty="0"/>
              <a:t> </a:t>
            </a:r>
            <a:r>
              <a:rPr lang="en-US" sz="1800" b="0" i="0" u="none" strike="noStrike" dirty="0">
                <a:solidFill>
                  <a:srgbClr val="000000"/>
                </a:solidFill>
                <a:effectLst/>
                <a:latin typeface="Arial" panose="020B0604020202020204" pitchFamily="34" charset="0"/>
              </a:rPr>
              <a:t>TCEQ_12784 - Santa Clara Creek on CR 315 Santa Clara Rd northwest of New Berlin 2.19 km 1.34 mi upstream of the confluence with Cibolo Creek</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FF0000"/>
                </a:solidFill>
                <a:effectLst/>
                <a:latin typeface="Arial" panose="020B0604020202020204" pitchFamily="34" charset="0"/>
              </a:rPr>
              <a:t>Drop site</a:t>
            </a:r>
            <a:r>
              <a:rPr lang="en-US" dirty="0"/>
              <a:t> </a:t>
            </a:r>
            <a:r>
              <a:rPr lang="en-US" sz="1800" b="0" i="0" u="none" strike="noStrike" dirty="0" err="1">
                <a:solidFill>
                  <a:srgbClr val="000000"/>
                </a:solidFill>
                <a:effectLst/>
                <a:latin typeface="Arial" panose="020B0604020202020204" pitchFamily="34" charset="0"/>
              </a:rPr>
              <a:t>Site</a:t>
            </a:r>
            <a:r>
              <a:rPr lang="en-US" sz="1800" b="0" i="0" u="none" strike="noStrike" dirty="0">
                <a:solidFill>
                  <a:srgbClr val="000000"/>
                </a:solidFill>
                <a:effectLst/>
                <a:latin typeface="Arial" panose="020B0604020202020204" pitchFamily="34" charset="0"/>
              </a:rPr>
              <a:t> is continuously pooled, is not on a TCEQ AU and therefore not assessed in the IR. Was previously added due to a potential WWTP build.</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Current data: Sampled since October 2016 (~7 years), 46 samples in LIMS. Dry 22% of the time, Pooled 28% of the time, flow </a:t>
            </a:r>
            <a:r>
              <a:rPr lang="en-US" sz="1800" b="0" i="0" u="none" strike="noStrike" dirty="0">
                <a:solidFill>
                  <a:srgbClr val="000000"/>
                </a:solidFill>
                <a:effectLst/>
                <a:latin typeface="Calibri" panose="020F0502020204030204" pitchFamily="34" charset="0"/>
              </a:rPr>
              <a:t>≤</a:t>
            </a:r>
            <a:r>
              <a:rPr lang="en-US" sz="1800" b="0" i="0" u="none" strike="noStrike" dirty="0">
                <a:solidFill>
                  <a:srgbClr val="000000"/>
                </a:solidFill>
                <a:effectLst/>
                <a:latin typeface="Arial" panose="020B0604020202020204" pitchFamily="34" charset="0"/>
              </a:rPr>
              <a:t>0.1 </a:t>
            </a:r>
            <a:r>
              <a:rPr lang="en-US" sz="1800" b="0" i="0" u="none" strike="noStrike" dirty="0" err="1">
                <a:solidFill>
                  <a:srgbClr val="000000"/>
                </a:solidFill>
                <a:effectLst/>
                <a:latin typeface="Arial" panose="020B0604020202020204" pitchFamily="34" charset="0"/>
              </a:rPr>
              <a:t>cfs</a:t>
            </a:r>
            <a:r>
              <a:rPr lang="en-US" sz="1800" b="0" i="0" u="none" strike="noStrike" dirty="0">
                <a:solidFill>
                  <a:srgbClr val="000000"/>
                </a:solidFill>
                <a:effectLst/>
                <a:latin typeface="Arial" panose="020B0604020202020204" pitchFamily="34" charset="0"/>
              </a:rPr>
              <a:t> 13% of the time (at or below 7Q2 ~63% of samples).</a:t>
            </a:r>
            <a:r>
              <a:rPr lang="en-US" dirty="0"/>
              <a:t> </a:t>
            </a:r>
          </a:p>
        </p:txBody>
      </p:sp>
      <p:sp>
        <p:nvSpPr>
          <p:cNvPr id="4" name="Slide Number Placeholder 3"/>
          <p:cNvSpPr>
            <a:spLocks noGrp="1"/>
          </p:cNvSpPr>
          <p:nvPr>
            <p:ph type="sldNum" sz="quarter" idx="5"/>
          </p:nvPr>
        </p:nvSpPr>
        <p:spPr/>
        <p:txBody>
          <a:bodyPr/>
          <a:lstStyle/>
          <a:p>
            <a:fld id="{C6D3B456-4CCC-42AF-9BED-D645D237A02F}" type="slidenum">
              <a:rPr lang="en-US" smtClean="0"/>
              <a:t>5</a:t>
            </a:fld>
            <a:endParaRPr lang="en-US"/>
          </a:p>
        </p:txBody>
      </p:sp>
    </p:spTree>
    <p:extLst>
      <p:ext uri="{BB962C8B-B14F-4D97-AF65-F5344CB8AC3E}">
        <p14:creationId xmlns:p14="http://schemas.microsoft.com/office/powerpoint/2010/main" val="167925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UPPER MEDINA – No Changes</a:t>
            </a:r>
          </a:p>
          <a:p>
            <a:endParaRPr lang="en-US" dirty="0"/>
          </a:p>
          <a:p>
            <a:r>
              <a:rPr lang="en-US" dirty="0"/>
              <a:t>MEDINA LAKE – No Changes</a:t>
            </a:r>
          </a:p>
          <a:p>
            <a:endParaRPr lang="en-US" dirty="0"/>
          </a:p>
          <a:p>
            <a:r>
              <a:rPr lang="en-US" dirty="0"/>
              <a:t>DIVERSION LAKE – No Changes</a:t>
            </a:r>
          </a:p>
          <a:p>
            <a:endParaRPr lang="en-US" dirty="0"/>
          </a:p>
          <a:p>
            <a:r>
              <a:rPr lang="en-US" dirty="0"/>
              <a:t>LOWER MEDINA –</a:t>
            </a:r>
          </a:p>
          <a:p>
            <a:r>
              <a:rPr lang="en-US" sz="1800" b="0" i="0" u="none" strike="noStrike" dirty="0">
                <a:solidFill>
                  <a:srgbClr val="000000"/>
                </a:solidFill>
                <a:effectLst/>
                <a:latin typeface="Arial" panose="020B0604020202020204" pitchFamily="34" charset="0"/>
              </a:rPr>
              <a:t>1903_05</a:t>
            </a:r>
            <a:r>
              <a:rPr lang="en-US" dirty="0"/>
              <a:t> </a:t>
            </a:r>
            <a:r>
              <a:rPr lang="en-US" sz="1800" b="0" i="0" u="none" strike="noStrike" dirty="0">
                <a:solidFill>
                  <a:srgbClr val="000000"/>
                </a:solidFill>
                <a:effectLst/>
                <a:latin typeface="Arial" panose="020B0604020202020204" pitchFamily="34" charset="0"/>
              </a:rPr>
              <a:t>TCEQ_14200 - Medina River at CR 484</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000000"/>
                </a:solidFill>
                <a:effectLst/>
                <a:latin typeface="Arial" panose="020B0604020202020204" pitchFamily="34" charset="0"/>
              </a:rPr>
              <a:t>Method Change</a:t>
            </a:r>
            <a:r>
              <a:rPr lang="en-US" dirty="0"/>
              <a:t> </a:t>
            </a:r>
            <a:r>
              <a:rPr lang="en-US" sz="1800" b="0" i="0" u="none" strike="noStrike" dirty="0" err="1">
                <a:solidFill>
                  <a:srgbClr val="000000"/>
                </a:solidFill>
                <a:effectLst/>
                <a:latin typeface="Arial" panose="020B0604020202020204" pitchFamily="34" charset="0"/>
              </a:rPr>
              <a:t>Change</a:t>
            </a:r>
            <a:r>
              <a:rPr lang="en-US" sz="1800" b="0" i="0" u="none" strike="noStrike" dirty="0">
                <a:solidFill>
                  <a:srgbClr val="000000"/>
                </a:solidFill>
                <a:effectLst/>
                <a:latin typeface="Arial" panose="020B0604020202020204" pitchFamily="34" charset="0"/>
              </a:rPr>
              <a:t> doppler to USGS gage 8180640.</a:t>
            </a:r>
            <a:r>
              <a:rPr lang="en-US" dirty="0"/>
              <a:t>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1903_04</a:t>
            </a:r>
            <a:r>
              <a:rPr lang="en-US" dirty="0"/>
              <a:t> </a:t>
            </a:r>
            <a:r>
              <a:rPr lang="en-US" sz="1800" b="0" i="0" u="none" strike="noStrike" dirty="0">
                <a:solidFill>
                  <a:srgbClr val="000000"/>
                </a:solidFill>
                <a:effectLst/>
                <a:latin typeface="Arial" panose="020B0604020202020204" pitchFamily="34" charset="0"/>
              </a:rPr>
              <a:t>1903_04</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0144FF"/>
                </a:solidFill>
                <a:effectLst/>
                <a:latin typeface="Arial" panose="020B0604020202020204" pitchFamily="34" charset="0"/>
              </a:rPr>
              <a:t>Add site - Conventionals, Field, Flow</a:t>
            </a:r>
            <a:r>
              <a:rPr lang="en-US" dirty="0"/>
              <a:t> </a:t>
            </a:r>
            <a:r>
              <a:rPr lang="en-US" sz="1800" b="0" i="0" u="none" strike="noStrike" dirty="0">
                <a:solidFill>
                  <a:srgbClr val="000000"/>
                </a:solidFill>
                <a:effectLst/>
                <a:latin typeface="Arial" panose="020B0604020202020204" pitchFamily="34" charset="0"/>
              </a:rPr>
              <a:t>Add site in 1903_04; not currently monitored. Field parameter data is dropping off IR, was monitored for 2 years ~9 years ago</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CS for nitrate (fertilizers, eutrophication; agriculture in the area)</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May be able to provide data support for Lower Medina WPP</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Recon Medina @ 1604 and @ Von </a:t>
            </a:r>
            <a:r>
              <a:rPr lang="en-US" sz="1800" b="0" i="0" u="none" strike="noStrike" dirty="0" err="1">
                <a:solidFill>
                  <a:srgbClr val="000000"/>
                </a:solidFill>
                <a:effectLst/>
                <a:latin typeface="Arial" panose="020B0604020202020204" pitchFamily="34" charset="0"/>
              </a:rPr>
              <a:t>Ormy</a:t>
            </a:r>
            <a:r>
              <a:rPr lang="en-US" sz="1800" b="0" i="0" u="none" strike="noStrike" dirty="0">
                <a:solidFill>
                  <a:srgbClr val="000000"/>
                </a:solidFill>
                <a:effectLst/>
                <a:latin typeface="Arial" panose="020B0604020202020204" pitchFamily="34" charset="0"/>
              </a:rPr>
              <a:t> (I-35)</a:t>
            </a:r>
            <a:r>
              <a:rPr lang="en-US" dirty="0"/>
              <a:t> </a:t>
            </a:r>
          </a:p>
        </p:txBody>
      </p:sp>
      <p:sp>
        <p:nvSpPr>
          <p:cNvPr id="4" name="Slide Number Placeholder 3"/>
          <p:cNvSpPr>
            <a:spLocks noGrp="1"/>
          </p:cNvSpPr>
          <p:nvPr>
            <p:ph type="sldNum" sz="quarter" idx="5"/>
          </p:nvPr>
        </p:nvSpPr>
        <p:spPr/>
        <p:txBody>
          <a:bodyPr/>
          <a:lstStyle/>
          <a:p>
            <a:fld id="{C6D3B456-4CCC-42AF-9BED-D645D237A02F}" type="slidenum">
              <a:rPr lang="en-US" smtClean="0"/>
              <a:t>6</a:t>
            </a:fld>
            <a:endParaRPr lang="en-US"/>
          </a:p>
        </p:txBody>
      </p:sp>
    </p:spTree>
    <p:extLst>
      <p:ext uri="{BB962C8B-B14F-4D97-AF65-F5344CB8AC3E}">
        <p14:creationId xmlns:p14="http://schemas.microsoft.com/office/powerpoint/2010/main" val="377813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1910_02</a:t>
            </a:r>
            <a:r>
              <a:rPr lang="en-US" dirty="0"/>
              <a:t> </a:t>
            </a:r>
            <a:r>
              <a:rPr lang="en-US" sz="1800" b="0" i="0" u="none" strike="noStrike" dirty="0">
                <a:solidFill>
                  <a:srgbClr val="000000"/>
                </a:solidFill>
                <a:effectLst/>
                <a:latin typeface="Arial" panose="020B0604020202020204" pitchFamily="34" charset="0"/>
              </a:rPr>
              <a:t>TCEQ_12870 - Salado Creek at Gembler Road</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 + BS</a:t>
            </a:r>
            <a:r>
              <a:rPr lang="en-US" dirty="0"/>
              <a:t> </a:t>
            </a:r>
            <a:r>
              <a:rPr lang="en-US" sz="1800" b="0" i="0" u="none" strike="noStrike" dirty="0">
                <a:solidFill>
                  <a:srgbClr val="FF0000"/>
                </a:solidFill>
                <a:effectLst/>
                <a:latin typeface="Arial" panose="020B0604020202020204" pitchFamily="34" charset="0"/>
              </a:rPr>
              <a:t>Drop site</a:t>
            </a:r>
            <a:r>
              <a:rPr lang="en-US" dirty="0"/>
              <a:t> </a:t>
            </a:r>
            <a:r>
              <a:rPr lang="en-US" sz="1800" b="0" i="0" u="none" strike="noStrike" dirty="0">
                <a:solidFill>
                  <a:srgbClr val="000000"/>
                </a:solidFill>
                <a:effectLst/>
                <a:latin typeface="Arial" panose="020B0604020202020204" pitchFamily="34" charset="0"/>
              </a:rPr>
              <a:t>Difficulty with site access and holding times post-KOA. Drop site and continue RT monitoring at 14929 Comanche Park (same AU). Drop BS monitoring and add to 14929 Comanche Park.</a:t>
            </a:r>
            <a:r>
              <a:rPr lang="en-US" dirty="0"/>
              <a:t>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1910_02</a:t>
            </a:r>
            <a:r>
              <a:rPr lang="en-US" dirty="0"/>
              <a:t> </a:t>
            </a:r>
            <a:r>
              <a:rPr lang="en-US" sz="1800" b="0" i="0" u="none" strike="noStrike" dirty="0">
                <a:solidFill>
                  <a:srgbClr val="000000"/>
                </a:solidFill>
                <a:effectLst/>
                <a:latin typeface="Arial" panose="020B0604020202020204" pitchFamily="34" charset="0"/>
              </a:rPr>
              <a:t>TCEQ_14929 - Salado Creek at Comanche Park</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BS</a:t>
            </a:r>
            <a:r>
              <a:rPr lang="en-US" dirty="0"/>
              <a:t> </a:t>
            </a:r>
            <a:r>
              <a:rPr lang="en-US" sz="1800" b="0" i="0" u="none" strike="noStrike" dirty="0">
                <a:solidFill>
                  <a:srgbClr val="0144FF"/>
                </a:solidFill>
                <a:effectLst/>
                <a:latin typeface="Arial" panose="020B0604020202020204" pitchFamily="34" charset="0"/>
              </a:rPr>
              <a:t>Add (</a:t>
            </a:r>
            <a:r>
              <a:rPr lang="en-US" sz="1800" b="0" i="0" u="none" strike="noStrike" dirty="0" err="1">
                <a:solidFill>
                  <a:srgbClr val="0144FF"/>
                </a:solidFill>
                <a:effectLst/>
                <a:latin typeface="Arial" panose="020B0604020202020204" pitchFamily="34" charset="0"/>
              </a:rPr>
              <a:t>AqHab</a:t>
            </a:r>
            <a:r>
              <a:rPr lang="en-US" sz="1800" b="0" i="0" u="none" strike="noStrike" dirty="0">
                <a:solidFill>
                  <a:srgbClr val="0144FF"/>
                </a:solidFill>
                <a:effectLst/>
                <a:latin typeface="Arial" panose="020B0604020202020204" pitchFamily="34" charset="0"/>
              </a:rPr>
              <a:t>, Nekton, </a:t>
            </a:r>
            <a:r>
              <a:rPr lang="en-US" sz="1800" b="0" i="0" u="none" strike="noStrike" dirty="0" err="1">
                <a:solidFill>
                  <a:srgbClr val="0144FF"/>
                </a:solidFill>
                <a:effectLst/>
                <a:latin typeface="Arial" panose="020B0604020202020204" pitchFamily="34" charset="0"/>
              </a:rPr>
              <a:t>Benthics</a:t>
            </a:r>
            <a:r>
              <a:rPr lang="en-US" sz="1800" b="0" i="0" u="none" strike="noStrike" dirty="0">
                <a:solidFill>
                  <a:srgbClr val="0144FF"/>
                </a:solidFill>
                <a:effectLst/>
                <a:latin typeface="Arial" panose="020B0604020202020204" pitchFamily="34" charset="0"/>
              </a:rPr>
              <a:t>, 24 HR DO) x1</a:t>
            </a:r>
            <a:r>
              <a:rPr lang="en-US" dirty="0"/>
              <a:t> </a:t>
            </a:r>
            <a:r>
              <a:rPr lang="en-US" sz="1800" b="0" i="0" u="none" strike="noStrike" dirty="0">
                <a:solidFill>
                  <a:srgbClr val="000000"/>
                </a:solidFill>
                <a:effectLst/>
                <a:latin typeface="Arial" panose="020B0604020202020204" pitchFamily="34" charset="0"/>
              </a:rPr>
              <a:t>Take on biological monitoring from Salado Creek at Gembler Road. Maintain RT WQ, total of 2 BS events per year.</a:t>
            </a:r>
            <a:r>
              <a:rPr lang="en-US" dirty="0"/>
              <a:t>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1910A_01</a:t>
            </a:r>
            <a:r>
              <a:rPr lang="en-US" dirty="0"/>
              <a:t> </a:t>
            </a:r>
            <a:r>
              <a:rPr lang="en-US" sz="1800" b="0" i="0" u="none" strike="noStrike" dirty="0">
                <a:solidFill>
                  <a:srgbClr val="000000"/>
                </a:solidFill>
                <a:effectLst/>
                <a:latin typeface="Arial" panose="020B0604020202020204" pitchFamily="34" charset="0"/>
              </a:rPr>
              <a:t>TCEQ_12698 - </a:t>
            </a:r>
            <a:r>
              <a:rPr lang="en-US" sz="1800" b="0" i="0" u="none" strike="noStrike" dirty="0" err="1">
                <a:solidFill>
                  <a:srgbClr val="000000"/>
                </a:solidFill>
                <a:effectLst/>
                <a:latin typeface="Arial" panose="020B0604020202020204" pitchFamily="34" charset="0"/>
              </a:rPr>
              <a:t>Walzem</a:t>
            </a:r>
            <a:r>
              <a:rPr lang="en-US" sz="1800" b="0" i="0" u="none" strike="noStrike" dirty="0">
                <a:solidFill>
                  <a:srgbClr val="000000"/>
                </a:solidFill>
                <a:effectLst/>
                <a:latin typeface="Arial" panose="020B0604020202020204" pitchFamily="34" charset="0"/>
              </a:rPr>
              <a:t> Creek at Holbrook Road</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FF0000"/>
                </a:solidFill>
                <a:effectLst/>
                <a:latin typeface="Arial" panose="020B0604020202020204" pitchFamily="34" charset="0"/>
              </a:rPr>
              <a:t>Drop site</a:t>
            </a:r>
            <a:r>
              <a:rPr lang="en-US" dirty="0"/>
              <a:t> </a:t>
            </a:r>
            <a:r>
              <a:rPr lang="en-US" sz="1800" b="0" i="0" u="none" strike="noStrike" dirty="0">
                <a:solidFill>
                  <a:srgbClr val="000000"/>
                </a:solidFill>
                <a:effectLst/>
                <a:latin typeface="Arial" panose="020B0604020202020204" pitchFamily="34" charset="0"/>
              </a:rPr>
              <a:t>Drop site - Salado creek is monitored in every main 1910 AU that these tributaries feed into and is monitored downstream of this tributary at TCEQ_12874 and upstream at TCEQ_12875 for RT WQ and 24 HR DO. Bacteria impairment in 1910 and this tributary is not expected to change. Should the impairment in the main creek change, monitoring should resume in the tributary.</a:t>
            </a:r>
            <a:r>
              <a:rPr lang="en-US" dirty="0"/>
              <a:t> </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1910B_01</a:t>
            </a:r>
            <a:r>
              <a:rPr lang="en-US" dirty="0"/>
              <a:t> </a:t>
            </a:r>
            <a:r>
              <a:rPr lang="en-US" sz="1800" b="0" i="0" u="none" strike="noStrike" dirty="0">
                <a:solidFill>
                  <a:srgbClr val="000000"/>
                </a:solidFill>
                <a:effectLst/>
                <a:latin typeface="Arial" panose="020B0604020202020204" pitchFamily="34" charset="0"/>
              </a:rPr>
              <a:t>TCEQ_12690 - </a:t>
            </a:r>
            <a:r>
              <a:rPr lang="en-US" sz="1800" b="0" i="0" u="none" strike="noStrike" dirty="0" err="1">
                <a:solidFill>
                  <a:srgbClr val="000000"/>
                </a:solidFill>
                <a:effectLst/>
                <a:latin typeface="Arial" panose="020B0604020202020204" pitchFamily="34" charset="0"/>
              </a:rPr>
              <a:t>Rosillo</a:t>
            </a:r>
            <a:r>
              <a:rPr lang="en-US" sz="1800" b="0" i="0" u="none" strike="noStrike" dirty="0">
                <a:solidFill>
                  <a:srgbClr val="000000"/>
                </a:solidFill>
                <a:effectLst/>
                <a:latin typeface="Arial" panose="020B0604020202020204" pitchFamily="34" charset="0"/>
              </a:rPr>
              <a:t> Creek at W.W. White Road in San Antonio</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FF0000"/>
                </a:solidFill>
                <a:effectLst/>
                <a:latin typeface="Arial" panose="020B0604020202020204" pitchFamily="34" charset="0"/>
              </a:rPr>
              <a:t>Drop site</a:t>
            </a:r>
            <a:r>
              <a:rPr lang="en-US" dirty="0"/>
              <a:t> </a:t>
            </a:r>
            <a:r>
              <a:rPr lang="en-US" sz="1800" b="0" i="0" u="none" strike="noStrike" dirty="0">
                <a:solidFill>
                  <a:srgbClr val="000000"/>
                </a:solidFill>
                <a:effectLst/>
                <a:latin typeface="Arial" panose="020B0604020202020204" pitchFamily="34" charset="0"/>
              </a:rPr>
              <a:t>Drop site - Salado creek is monitored in every main 1910 AU and is monitored downstream of this tributary at TCEQ_12861 for RT WQ and all BS. Bacteria impairment in 1910 and this tributary is not expected to change. Should the impairment in the main creek change, monitoring should resume in the tributary.</a:t>
            </a: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1910D_01</a:t>
            </a:r>
            <a:r>
              <a:rPr lang="en-US" dirty="0"/>
              <a:t> </a:t>
            </a:r>
            <a:r>
              <a:rPr lang="en-US" sz="1800" b="0" i="0" u="none" strike="noStrike" dirty="0">
                <a:solidFill>
                  <a:srgbClr val="000000"/>
                </a:solidFill>
                <a:effectLst/>
                <a:latin typeface="Arial" panose="020B0604020202020204" pitchFamily="34" charset="0"/>
              </a:rPr>
              <a:t>TCEQ_12693 - </a:t>
            </a:r>
            <a:r>
              <a:rPr lang="en-US" sz="1800" b="0" i="0" u="none" strike="noStrike" dirty="0" err="1">
                <a:solidFill>
                  <a:srgbClr val="000000"/>
                </a:solidFill>
                <a:effectLst/>
                <a:latin typeface="Arial" panose="020B0604020202020204" pitchFamily="34" charset="0"/>
              </a:rPr>
              <a:t>Menger</a:t>
            </a:r>
            <a:r>
              <a:rPr lang="en-US" sz="1800" b="0" i="0" u="none" strike="noStrike" dirty="0">
                <a:solidFill>
                  <a:srgbClr val="000000"/>
                </a:solidFill>
                <a:effectLst/>
                <a:latin typeface="Arial" panose="020B0604020202020204" pitchFamily="34" charset="0"/>
              </a:rPr>
              <a:t> Creek Immediately upstream of Coliseum Road</a:t>
            </a:r>
            <a:br>
              <a:rPr lang="en-US" sz="1800" b="0" i="0" u="none" strike="noStrike" dirty="0">
                <a:solidFill>
                  <a:srgbClr val="000000"/>
                </a:solidFill>
                <a:effectLst/>
                <a:latin typeface="Arial" panose="020B0604020202020204" pitchFamily="34" charset="0"/>
              </a:rPr>
            </a:br>
            <a:r>
              <a:rPr lang="en-US" sz="1800" b="0" i="0" u="none" strike="noStrike" dirty="0">
                <a:solidFill>
                  <a:srgbClr val="000000"/>
                </a:solidFill>
                <a:effectLst/>
                <a:latin typeface="Arial" panose="020B0604020202020204" pitchFamily="34" charset="0"/>
              </a:rPr>
              <a:t>RT WQ</a:t>
            </a:r>
            <a:r>
              <a:rPr lang="en-US" dirty="0"/>
              <a:t> </a:t>
            </a:r>
            <a:r>
              <a:rPr lang="en-US" sz="1800" b="0" i="0" u="none" strike="noStrike" dirty="0">
                <a:solidFill>
                  <a:srgbClr val="FF0000"/>
                </a:solidFill>
                <a:effectLst/>
                <a:latin typeface="Arial" panose="020B0604020202020204" pitchFamily="34" charset="0"/>
              </a:rPr>
              <a:t>Drop site</a:t>
            </a:r>
            <a:r>
              <a:rPr lang="en-US" dirty="0"/>
              <a:t> </a:t>
            </a:r>
            <a:r>
              <a:rPr lang="en-US" sz="1800" b="0" i="0" u="none" strike="noStrike" dirty="0">
                <a:solidFill>
                  <a:srgbClr val="000000"/>
                </a:solidFill>
                <a:effectLst/>
                <a:latin typeface="Arial" panose="020B0604020202020204" pitchFamily="34" charset="0"/>
              </a:rPr>
              <a:t>Drop site - Salado creek is monitored in every main 1910 AU and is monitored downstream of this tributary at TCEQ_14929 for RT WQ and all BS and upstream at TCEQ_12874 for RT WQ and 24 HR DO. Bacteria impairment in 1910 and this tributary is not expected to change. Should the impairment in the main creek change, monitoring should resume in the tributary.</a:t>
            </a:r>
            <a:r>
              <a:rPr lang="en-US" dirty="0"/>
              <a:t> </a:t>
            </a:r>
          </a:p>
        </p:txBody>
      </p:sp>
      <p:sp>
        <p:nvSpPr>
          <p:cNvPr id="4" name="Slide Number Placeholder 3"/>
          <p:cNvSpPr>
            <a:spLocks noGrp="1"/>
          </p:cNvSpPr>
          <p:nvPr>
            <p:ph type="sldNum" sz="quarter" idx="5"/>
          </p:nvPr>
        </p:nvSpPr>
        <p:spPr/>
        <p:txBody>
          <a:bodyPr/>
          <a:lstStyle/>
          <a:p>
            <a:fld id="{C6D3B456-4CCC-42AF-9BED-D645D237A02F}" type="slidenum">
              <a:rPr lang="en-US" smtClean="0"/>
              <a:t>7</a:t>
            </a:fld>
            <a:endParaRPr lang="en-US"/>
          </a:p>
        </p:txBody>
      </p:sp>
    </p:spTree>
    <p:extLst>
      <p:ext uri="{BB962C8B-B14F-4D97-AF65-F5344CB8AC3E}">
        <p14:creationId xmlns:p14="http://schemas.microsoft.com/office/powerpoint/2010/main" val="410946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a:t>
            </a:r>
          </a:p>
        </p:txBody>
      </p:sp>
      <p:sp>
        <p:nvSpPr>
          <p:cNvPr id="4" name="Slide Number Placeholder 3"/>
          <p:cNvSpPr>
            <a:spLocks noGrp="1"/>
          </p:cNvSpPr>
          <p:nvPr>
            <p:ph type="sldNum" sz="quarter" idx="5"/>
          </p:nvPr>
        </p:nvSpPr>
        <p:spPr/>
        <p:txBody>
          <a:bodyPr/>
          <a:lstStyle/>
          <a:p>
            <a:fld id="{C6D3B456-4CCC-42AF-9BED-D645D237A02F}" type="slidenum">
              <a:rPr lang="en-US" smtClean="0"/>
              <a:t>8</a:t>
            </a:fld>
            <a:endParaRPr lang="en-US"/>
          </a:p>
        </p:txBody>
      </p:sp>
    </p:spTree>
    <p:extLst>
      <p:ext uri="{BB962C8B-B14F-4D97-AF65-F5344CB8AC3E}">
        <p14:creationId xmlns:p14="http://schemas.microsoft.com/office/powerpoint/2010/main" val="545689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LSAR</a:t>
            </a:r>
          </a:p>
          <a:p>
            <a:r>
              <a:rPr lang="en-US" dirty="0"/>
              <a:t>TCEQ_12789 – San Antonio River at US 77 on Refugio-Victoria County Line (RT WQ) – Unsafe conditions for staff and poor sample quality.</a:t>
            </a:r>
            <a:br>
              <a:rPr lang="en-US" dirty="0"/>
            </a:br>
            <a:r>
              <a:rPr lang="en-US" dirty="0"/>
              <a:t>USAR</a:t>
            </a:r>
          </a:p>
          <a:p>
            <a:r>
              <a:rPr lang="en-US" dirty="0"/>
              <a:t>TCEQ_18865 – Drop 24 HR DO – maintain WQ. 24 HR DO fully supported in the 2022 IR, and existing monitoring at Woodlawn and Mulberry in the same AU will continue in support of biological sampling.</a:t>
            </a:r>
          </a:p>
          <a:p>
            <a:r>
              <a:rPr lang="en-US" dirty="0"/>
              <a:t>LCIB</a:t>
            </a:r>
          </a:p>
          <a:p>
            <a:r>
              <a:rPr lang="en-US" dirty="0"/>
              <a:t>TCEQ_12802 – Cibolo Creek at FM 541 West of Kosciusko – Drop BS, no WQ, WQ monitored in AU by TCEQ. Declining landowner access, and after recon have determined there is not another appropriate site for biological monitoring in this AU.</a:t>
            </a:r>
          </a:p>
          <a:p>
            <a:r>
              <a:rPr lang="en-US" dirty="0"/>
              <a:t>TCEQ_12741 – Martinez Creek on North Gable Rd south of </a:t>
            </a:r>
            <a:r>
              <a:rPr lang="en-US" dirty="0" err="1"/>
              <a:t>Zuehl</a:t>
            </a:r>
            <a:r>
              <a:rPr lang="en-US" dirty="0"/>
              <a:t> – Drop BS 24 HR DO monitoring, there have been no concerns for DO in this AU since the 2016 IR. Maintain RT WQ including DO grabs.</a:t>
            </a:r>
          </a:p>
          <a:p>
            <a:r>
              <a:rPr lang="en-US" dirty="0"/>
              <a:t>TCEQ_12784 – Santa Clara Ck on CR 315 </a:t>
            </a:r>
            <a:r>
              <a:rPr lang="en-US" dirty="0" err="1"/>
              <a:t>nw</a:t>
            </a:r>
            <a:r>
              <a:rPr lang="en-US" dirty="0"/>
              <a:t> of New Berlin – Drop RT WQ – site is continuously pooled or extremely low flow – sampled for approximately 7 years, during which it has been dry 22% of the time, pooled 28% of the time, and flow at less than or equal 0.1 </a:t>
            </a:r>
            <a:r>
              <a:rPr lang="en-US" dirty="0" err="1"/>
              <a:t>cfs</a:t>
            </a:r>
            <a:r>
              <a:rPr lang="en-US" dirty="0"/>
              <a:t> 13% of the time, for a total of 63% of samples at or below 0.1 </a:t>
            </a:r>
            <a:r>
              <a:rPr lang="en-US" dirty="0" err="1"/>
              <a:t>cfs</a:t>
            </a:r>
            <a:r>
              <a:rPr lang="en-US" dirty="0"/>
              <a:t>.</a:t>
            </a:r>
          </a:p>
          <a:p>
            <a:r>
              <a:rPr lang="en-US" dirty="0"/>
              <a:t>UCIB</a:t>
            </a:r>
          </a:p>
          <a:p>
            <a:r>
              <a:rPr lang="en-US" dirty="0"/>
              <a:t>TCEQ_20823 – Site has not been able to be sampled due to construction over the past year, and the AU is already monitored downstream by TCEQ.</a:t>
            </a:r>
          </a:p>
          <a:p>
            <a:r>
              <a:rPr lang="en-US" dirty="0"/>
              <a:t>SALADO </a:t>
            </a:r>
          </a:p>
          <a:p>
            <a:r>
              <a:rPr lang="en-US" dirty="0"/>
              <a:t>TCEQ_12870 – Salado Creek at Gembler Road – drop RT and BS – Difficult site access over time and WQ hold time concerns. In the same AU as 14929, so we will increase BS monitoring at that site.</a:t>
            </a:r>
          </a:p>
          <a:p>
            <a:r>
              <a:rPr lang="en-US" dirty="0"/>
              <a:t>TCEQ_12698/12690/12693 – </a:t>
            </a:r>
            <a:r>
              <a:rPr lang="en-US" dirty="0" err="1"/>
              <a:t>Walzem</a:t>
            </a:r>
            <a:r>
              <a:rPr lang="en-US" dirty="0"/>
              <a:t>, </a:t>
            </a:r>
            <a:r>
              <a:rPr lang="en-US" dirty="0" err="1"/>
              <a:t>Rosillo</a:t>
            </a:r>
            <a:r>
              <a:rPr lang="en-US" dirty="0"/>
              <a:t>, </a:t>
            </a:r>
            <a:r>
              <a:rPr lang="en-US" dirty="0" err="1"/>
              <a:t>Menger</a:t>
            </a:r>
            <a:r>
              <a:rPr lang="en-US" dirty="0"/>
              <a:t> – Drop WQ, Salado Creek mainstem is monitored in every AU and downstream of each of these tributaries. Bacteria impairments in these AU’s are not expected to change, so if there is a change in the mainstem, we would then plan to resume monitoring in these tributaries to detect changes here.</a:t>
            </a:r>
          </a:p>
          <a:p>
            <a:endParaRPr lang="en-US" dirty="0"/>
          </a:p>
        </p:txBody>
      </p:sp>
      <p:sp>
        <p:nvSpPr>
          <p:cNvPr id="4" name="Slide Number Placeholder 3"/>
          <p:cNvSpPr>
            <a:spLocks noGrp="1"/>
          </p:cNvSpPr>
          <p:nvPr>
            <p:ph type="sldNum" sz="quarter" idx="5"/>
          </p:nvPr>
        </p:nvSpPr>
        <p:spPr/>
        <p:txBody>
          <a:bodyPr/>
          <a:lstStyle/>
          <a:p>
            <a:fld id="{C6D3B456-4CCC-42AF-9BED-D645D237A02F}" type="slidenum">
              <a:rPr lang="en-US" smtClean="0"/>
              <a:t>9</a:t>
            </a:fld>
            <a:endParaRPr lang="en-US"/>
          </a:p>
        </p:txBody>
      </p:sp>
    </p:spTree>
    <p:extLst>
      <p:ext uri="{BB962C8B-B14F-4D97-AF65-F5344CB8AC3E}">
        <p14:creationId xmlns:p14="http://schemas.microsoft.com/office/powerpoint/2010/main" val="2735256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LSAR</a:t>
            </a:r>
          </a:p>
          <a:p>
            <a:r>
              <a:rPr lang="en-US" dirty="0"/>
              <a:t>TCEQ_##### - 1901_06 – Add all parameters from 12789 + Chlorophyll a and pheophytin (Unsafe conditions at previous site in this AU, recon scheduled for potential new site.</a:t>
            </a:r>
          </a:p>
          <a:p>
            <a:r>
              <a:rPr lang="en-US" dirty="0"/>
              <a:t>LMEDINA</a:t>
            </a:r>
          </a:p>
          <a:p>
            <a:r>
              <a:rPr lang="en-US" dirty="0"/>
              <a:t>TCEQ_12819 – 1903_04 – Add RT WQ monitoring here, AU not currently monitored. Field parameter data is dropping off IR. CS for nitrate (fertilizers, agriculture in the area). May be able to provide data support for Lower Medina Watershed Protection Plan.</a:t>
            </a:r>
          </a:p>
          <a:p>
            <a:r>
              <a:rPr lang="en-US" dirty="0"/>
              <a:t>SALADO</a:t>
            </a:r>
          </a:p>
          <a:p>
            <a:r>
              <a:rPr lang="en-US" dirty="0"/>
              <a:t>TCEQ_14929 – Increase BS monitoring at this site to maintain monitoring in the AU after dropping TCEQ_12870</a:t>
            </a:r>
          </a:p>
        </p:txBody>
      </p:sp>
      <p:sp>
        <p:nvSpPr>
          <p:cNvPr id="4" name="Slide Number Placeholder 3"/>
          <p:cNvSpPr>
            <a:spLocks noGrp="1"/>
          </p:cNvSpPr>
          <p:nvPr>
            <p:ph type="sldNum" sz="quarter" idx="5"/>
          </p:nvPr>
        </p:nvSpPr>
        <p:spPr/>
        <p:txBody>
          <a:bodyPr/>
          <a:lstStyle/>
          <a:p>
            <a:fld id="{C6D3B456-4CCC-42AF-9BED-D645D237A02F}" type="slidenum">
              <a:rPr lang="en-US" smtClean="0"/>
              <a:t>10</a:t>
            </a:fld>
            <a:endParaRPr lang="en-US"/>
          </a:p>
        </p:txBody>
      </p:sp>
    </p:spTree>
    <p:extLst>
      <p:ext uri="{BB962C8B-B14F-4D97-AF65-F5344CB8AC3E}">
        <p14:creationId xmlns:p14="http://schemas.microsoft.com/office/powerpoint/2010/main" val="266143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normAutofit/>
          </a:bodyPr>
          <a:lstStyle>
            <a:lvl1pPr marL="0" indent="0" algn="ctr">
              <a:buNone/>
              <a:defRPr sz="28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Tree>
    <p:extLst>
      <p:ext uri="{BB962C8B-B14F-4D97-AF65-F5344CB8AC3E}">
        <p14:creationId xmlns:p14="http://schemas.microsoft.com/office/powerpoint/2010/main" val="515324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886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normAutofit/>
          </a:bodyPr>
          <a:lstStyle>
            <a:lvl1pPr marL="0" indent="0" algn="ctr">
              <a:buNone/>
              <a:defRPr sz="28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a:t>Click to edit Master subtitle style</a:t>
            </a:r>
            <a:endParaRPr lang="en-US" dirty="0"/>
          </a:p>
        </p:txBody>
      </p:sp>
    </p:spTree>
    <p:extLst>
      <p:ext uri="{BB962C8B-B14F-4D97-AF65-F5344CB8AC3E}">
        <p14:creationId xmlns:p14="http://schemas.microsoft.com/office/powerpoint/2010/main" val="230975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2042070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normAutofit/>
          </a:bodyPr>
          <a:lstStyle>
            <a:lvl1pPr marL="0" indent="0" algn="ctr">
              <a:buNone/>
              <a:defRPr sz="2800">
                <a:solidFill>
                  <a:schemeClr val="accent3">
                    <a:lumMod val="50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434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970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699824" y="2087563"/>
            <a:ext cx="4298156" cy="3070490"/>
          </a:xfrm>
        </p:spPr>
        <p:txBody>
          <a:bodyPr/>
          <a:lstStyle>
            <a:lvl1pPr>
              <a:defRPr>
                <a:solidFill>
                  <a:schemeClr val="accent3">
                    <a:lumMod val="50000"/>
                  </a:schemeClr>
                </a:solidFill>
                <a:effectLst/>
                <a:latin typeface="Arial" panose="020B0604020202020204" pitchFamily="34" charset="0"/>
                <a:cs typeface="Arial" panose="020B0604020202020204" pitchFamily="34" charset="0"/>
              </a:defRPr>
            </a:lvl1pPr>
            <a:lvl2pPr>
              <a:defRPr>
                <a:solidFill>
                  <a:schemeClr val="accent3">
                    <a:lumMod val="50000"/>
                  </a:schemeClr>
                </a:solidFill>
                <a:effectLst/>
                <a:latin typeface="Arial" panose="020B0604020202020204" pitchFamily="34" charset="0"/>
                <a:cs typeface="Arial" panose="020B0604020202020204" pitchFamily="34" charset="0"/>
              </a:defRPr>
            </a:lvl2pPr>
            <a:lvl3pPr>
              <a:defRPr>
                <a:solidFill>
                  <a:schemeClr val="accent3">
                    <a:lumMod val="50000"/>
                  </a:schemeClr>
                </a:solidFill>
                <a:effectLst/>
                <a:latin typeface="Arial" panose="020B0604020202020204" pitchFamily="34" charset="0"/>
                <a:cs typeface="Arial" panose="020B0604020202020204" pitchFamily="34" charset="0"/>
              </a:defRPr>
            </a:lvl3pPr>
            <a:lvl4pPr>
              <a:defRPr>
                <a:solidFill>
                  <a:schemeClr val="accent3">
                    <a:lumMod val="50000"/>
                  </a:schemeClr>
                </a:solidFill>
                <a:effectLst/>
                <a:latin typeface="Arial" panose="020B0604020202020204" pitchFamily="34" charset="0"/>
                <a:cs typeface="Arial" panose="020B0604020202020204" pitchFamily="34" charset="0"/>
              </a:defRPr>
            </a:lvl4pPr>
            <a:lvl5pPr>
              <a:defRPr>
                <a:solidFill>
                  <a:schemeClr val="accent3">
                    <a:lumMod val="50000"/>
                  </a:schemeClr>
                </a:solidFill>
                <a:effectLst/>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143500" y="2087563"/>
            <a:ext cx="4319323" cy="3070490"/>
          </a:xfrm>
        </p:spPr>
        <p:txBody>
          <a:bodyPr/>
          <a:lstStyle>
            <a:lvl1pPr>
              <a:defRPr>
                <a:solidFill>
                  <a:schemeClr val="accent3">
                    <a:lumMod val="50000"/>
                  </a:schemeClr>
                </a:solidFill>
                <a:latin typeface="Arial" panose="020B0604020202020204" pitchFamily="34" charset="0"/>
                <a:cs typeface="Arial" panose="020B0604020202020204" pitchFamily="34" charset="0"/>
              </a:defRPr>
            </a:lvl1pPr>
            <a:lvl2pPr>
              <a:defRPr>
                <a:solidFill>
                  <a:schemeClr val="accent3">
                    <a:lumMod val="50000"/>
                  </a:schemeClr>
                </a:solidFill>
                <a:latin typeface="Arial" panose="020B0604020202020204" pitchFamily="34" charset="0"/>
                <a:cs typeface="Arial" panose="020B0604020202020204" pitchFamily="34" charset="0"/>
              </a:defRPr>
            </a:lvl2pPr>
            <a:lvl3pPr>
              <a:defRPr>
                <a:solidFill>
                  <a:schemeClr val="accent3">
                    <a:lumMod val="50000"/>
                  </a:schemeClr>
                </a:solidFill>
                <a:latin typeface="Arial" panose="020B0604020202020204" pitchFamily="34" charset="0"/>
                <a:cs typeface="Arial" panose="020B0604020202020204" pitchFamily="34" charset="0"/>
              </a:defRPr>
            </a:lvl3pPr>
            <a:lvl4pPr>
              <a:defRPr>
                <a:solidFill>
                  <a:schemeClr val="accent3">
                    <a:lumMod val="50000"/>
                  </a:schemeClr>
                </a:solidFill>
                <a:latin typeface="Arial" panose="020B0604020202020204" pitchFamily="34" charset="0"/>
                <a:cs typeface="Arial" panose="020B0604020202020204" pitchFamily="34" charset="0"/>
              </a:defRPr>
            </a:lvl4pPr>
            <a:lvl5pPr>
              <a:defRPr>
                <a:solidFill>
                  <a:schemeClr val="accent3">
                    <a:lumMod val="50000"/>
                  </a:schemeClr>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80109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33273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normAutofit/>
          </a:bodyPr>
          <a:lstStyle>
            <a:lvl1pPr>
              <a:defRPr sz="3000">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3200"/>
            </a:lvl1pPr>
            <a:lvl2pPr>
              <a:defRPr sz="2800"/>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normAutofit/>
          </a:bodyPr>
          <a:lstStyle>
            <a:lvl1pPr marL="0" indent="0">
              <a:buNone/>
              <a:defRPr sz="2800"/>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Edit Master text styles</a:t>
            </a:r>
          </a:p>
        </p:txBody>
      </p:sp>
    </p:spTree>
    <p:extLst>
      <p:ext uri="{BB962C8B-B14F-4D97-AF65-F5344CB8AC3E}">
        <p14:creationId xmlns:p14="http://schemas.microsoft.com/office/powerpoint/2010/main" val="387944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6266893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normAutofit/>
          </a:bodyPr>
          <a:lstStyle>
            <a:lvl1pPr marL="0" indent="0" algn="ctr">
              <a:buNone/>
              <a:defRPr sz="2800">
                <a:solidFill>
                  <a:schemeClr val="accent3">
                    <a:lumMod val="50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3058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426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699824" y="2087563"/>
            <a:ext cx="4298156" cy="3070490"/>
          </a:xfrm>
        </p:spPr>
        <p:txBody>
          <a:bodyPr/>
          <a:lstStyle>
            <a:lvl1pPr>
              <a:defRPr>
                <a:solidFill>
                  <a:schemeClr val="accent3">
                    <a:lumMod val="50000"/>
                  </a:schemeClr>
                </a:solidFill>
                <a:effectLst/>
                <a:latin typeface="Arial" panose="020B0604020202020204" pitchFamily="34" charset="0"/>
                <a:cs typeface="Arial" panose="020B0604020202020204" pitchFamily="34" charset="0"/>
              </a:defRPr>
            </a:lvl1pPr>
            <a:lvl2pPr>
              <a:defRPr>
                <a:solidFill>
                  <a:schemeClr val="accent3">
                    <a:lumMod val="50000"/>
                  </a:schemeClr>
                </a:solidFill>
                <a:effectLst/>
                <a:latin typeface="Arial" panose="020B0604020202020204" pitchFamily="34" charset="0"/>
                <a:cs typeface="Arial" panose="020B0604020202020204" pitchFamily="34" charset="0"/>
              </a:defRPr>
            </a:lvl2pPr>
            <a:lvl3pPr>
              <a:defRPr>
                <a:solidFill>
                  <a:schemeClr val="accent3">
                    <a:lumMod val="50000"/>
                  </a:schemeClr>
                </a:solidFill>
                <a:effectLst/>
                <a:latin typeface="Arial" panose="020B0604020202020204" pitchFamily="34" charset="0"/>
                <a:cs typeface="Arial" panose="020B0604020202020204" pitchFamily="34" charset="0"/>
              </a:defRPr>
            </a:lvl3pPr>
            <a:lvl4pPr>
              <a:defRPr>
                <a:solidFill>
                  <a:schemeClr val="accent3">
                    <a:lumMod val="50000"/>
                  </a:schemeClr>
                </a:solidFill>
                <a:effectLst/>
                <a:latin typeface="Arial" panose="020B0604020202020204" pitchFamily="34" charset="0"/>
                <a:cs typeface="Arial" panose="020B0604020202020204" pitchFamily="34" charset="0"/>
              </a:defRPr>
            </a:lvl4pPr>
            <a:lvl5pPr>
              <a:defRPr>
                <a:solidFill>
                  <a:schemeClr val="accent3">
                    <a:lumMod val="50000"/>
                  </a:schemeClr>
                </a:solidFill>
                <a:effectLst/>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solidFill>
                  <a:schemeClr val="accent3">
                    <a:lumMod val="50000"/>
                  </a:schemeClr>
                </a:solidFill>
                <a:latin typeface="Arial" panose="020B0604020202020204" pitchFamily="34" charset="0"/>
                <a:cs typeface="Arial" panose="020B0604020202020204" pitchFamily="34" charset="0"/>
              </a:defRPr>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43500" y="2087563"/>
            <a:ext cx="4319323" cy="3070490"/>
          </a:xfrm>
        </p:spPr>
        <p:txBody>
          <a:bodyPr/>
          <a:lstStyle>
            <a:lvl1pPr>
              <a:defRPr>
                <a:solidFill>
                  <a:schemeClr val="accent3">
                    <a:lumMod val="50000"/>
                  </a:schemeClr>
                </a:solidFill>
                <a:latin typeface="Arial" panose="020B0604020202020204" pitchFamily="34" charset="0"/>
                <a:cs typeface="Arial" panose="020B0604020202020204" pitchFamily="34" charset="0"/>
              </a:defRPr>
            </a:lvl1pPr>
            <a:lvl2pPr>
              <a:defRPr>
                <a:solidFill>
                  <a:schemeClr val="accent3">
                    <a:lumMod val="50000"/>
                  </a:schemeClr>
                </a:solidFill>
                <a:latin typeface="Arial" panose="020B0604020202020204" pitchFamily="34" charset="0"/>
                <a:cs typeface="Arial" panose="020B0604020202020204" pitchFamily="34" charset="0"/>
              </a:defRPr>
            </a:lvl2pPr>
            <a:lvl3pPr>
              <a:defRPr>
                <a:solidFill>
                  <a:schemeClr val="accent3">
                    <a:lumMod val="50000"/>
                  </a:schemeClr>
                </a:solidFill>
                <a:latin typeface="Arial" panose="020B0604020202020204" pitchFamily="34" charset="0"/>
                <a:cs typeface="Arial" panose="020B0604020202020204" pitchFamily="34" charset="0"/>
              </a:defRPr>
            </a:lvl3pPr>
            <a:lvl4pPr>
              <a:defRPr>
                <a:solidFill>
                  <a:schemeClr val="accent3">
                    <a:lumMod val="50000"/>
                  </a:schemeClr>
                </a:solidFill>
                <a:latin typeface="Arial" panose="020B0604020202020204" pitchFamily="34" charset="0"/>
                <a:cs typeface="Arial" panose="020B0604020202020204" pitchFamily="34" charset="0"/>
              </a:defRPr>
            </a:lvl4pPr>
            <a:lvl5pPr>
              <a:defRPr>
                <a:solidFill>
                  <a:schemeClr val="accent3">
                    <a:lumMod val="50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4088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40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88336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normAutofit/>
          </a:bodyPr>
          <a:lstStyle>
            <a:lvl1pPr>
              <a:defRPr sz="3000">
                <a:solidFill>
                  <a:srgbClr val="002060"/>
                </a:solidFill>
              </a:defRPr>
            </a:lvl1pPr>
          </a:lstStyle>
          <a:p>
            <a:r>
              <a:rPr lang="en-US"/>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3200"/>
            </a:lvl1pPr>
            <a:lvl2pPr>
              <a:defRPr sz="2800"/>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9824" y="1714500"/>
            <a:ext cx="3276864" cy="3176323"/>
          </a:xfrm>
        </p:spPr>
        <p:txBody>
          <a:bodyPr>
            <a:normAutofit/>
          </a:bodyPr>
          <a:lstStyle>
            <a:lvl1pPr marL="0" indent="0">
              <a:buNone/>
              <a:defRPr sz="2800"/>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a:t>Click to edit Master text styles</a:t>
            </a:r>
          </a:p>
        </p:txBody>
      </p:sp>
    </p:spTree>
    <p:extLst>
      <p:ext uri="{BB962C8B-B14F-4D97-AF65-F5344CB8AC3E}">
        <p14:creationId xmlns:p14="http://schemas.microsoft.com/office/powerpoint/2010/main" val="228325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5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ullet list">
    <p:spTree>
      <p:nvGrpSpPr>
        <p:cNvPr id="1" name=""/>
        <p:cNvGrpSpPr/>
        <p:nvPr/>
      </p:nvGrpSpPr>
      <p:grpSpPr>
        <a:xfrm>
          <a:off x="0" y="0"/>
          <a:ext cx="0" cy="0"/>
          <a:chOff x="0" y="0"/>
          <a:chExt cx="0" cy="0"/>
        </a:xfrm>
      </p:grpSpPr>
      <p:sp>
        <p:nvSpPr>
          <p:cNvPr id="3" name="Title Placeholder 6">
            <a:extLst>
              <a:ext uri="{FF2B5EF4-FFF2-40B4-BE49-F238E27FC236}">
                <a16:creationId xmlns:a16="http://schemas.microsoft.com/office/drawing/2014/main" id="{264C9B58-76C8-6940-BDE5-26EB87108A27}"/>
              </a:ext>
            </a:extLst>
          </p:cNvPr>
          <p:cNvSpPr>
            <a:spLocks noGrp="1"/>
          </p:cNvSpPr>
          <p:nvPr>
            <p:ph type="title"/>
          </p:nvPr>
        </p:nvSpPr>
        <p:spPr>
          <a:xfrm>
            <a:off x="698500" y="304271"/>
            <a:ext cx="8763000" cy="1104635"/>
          </a:xfrm>
          <a:prstGeom prst="rect">
            <a:avLst/>
          </a:prstGeom>
        </p:spPr>
        <p:txBody>
          <a:bodyPr vert="horz" lIns="91440" tIns="45720" rIns="91440" bIns="45720" rtlCol="0" anchor="ctr">
            <a:normAutofit/>
          </a:bodyPr>
          <a:lstStyle>
            <a:lvl1pPr>
              <a:defRPr spc="-63"/>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942B5CAC-7BEA-6047-9142-E3948903EE2F}"/>
              </a:ext>
            </a:extLst>
          </p:cNvPr>
          <p:cNvSpPr>
            <a:spLocks noGrp="1"/>
          </p:cNvSpPr>
          <p:nvPr>
            <p:ph type="body" sz="quarter" idx="10"/>
          </p:nvPr>
        </p:nvSpPr>
        <p:spPr>
          <a:xfrm>
            <a:off x="698500" y="1512755"/>
            <a:ext cx="8763000" cy="3365500"/>
          </a:xfrm>
          <a:prstGeom prst="rect">
            <a:avLst/>
          </a:prstGeom>
        </p:spPr>
        <p:txBody>
          <a:bodyPr/>
          <a:lstStyle>
            <a:lvl3pPr>
              <a:spcBef>
                <a:spcPts val="833"/>
              </a:spcBef>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441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Content Placeholder 2"/>
          <p:cNvSpPr txBox="1">
            <a:spLocks/>
          </p:cNvSpPr>
          <p:nvPr userDrawn="1"/>
        </p:nvSpPr>
        <p:spPr>
          <a:xfrm>
            <a:off x="9356651" y="5402100"/>
            <a:ext cx="803349" cy="388088"/>
          </a:xfrm>
          <a:prstGeom prst="rect">
            <a:avLst/>
          </a:prstGeom>
        </p:spPr>
        <p:txBody>
          <a:bodyPr>
            <a:normAutofit/>
          </a:bodyPr>
          <a:lstStyle>
            <a:lvl1pPr marL="0" indent="0" algn="ctr" defTabSz="761970" rtl="0" eaLnBrk="1" latinLnBrk="0" hangingPunct="1">
              <a:lnSpc>
                <a:spcPct val="90000"/>
              </a:lnSpc>
              <a:spcBef>
                <a:spcPts val="833"/>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fld id="{338D0435-80B2-4306-BA14-DE73D98F7D0E}" type="slidenum">
              <a:rPr lang="en-US" sz="1200" smtClean="0"/>
              <a:pPr/>
              <a:t>‹#›</a:t>
            </a:fld>
            <a:endParaRPr lang="en-US" sz="1200" dirty="0"/>
          </a:p>
        </p:txBody>
      </p:sp>
    </p:spTree>
    <p:extLst>
      <p:ext uri="{BB962C8B-B14F-4D97-AF65-F5344CB8AC3E}">
        <p14:creationId xmlns:p14="http://schemas.microsoft.com/office/powerpoint/2010/main" val="25388310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3" r:id="rId7"/>
    <p:sldLayoutId id="2147483707" r:id="rId8"/>
    <p:sldLayoutId id="2147483710" r:id="rId9"/>
    <p:sldLayoutId id="2147483711" r:id="rId10"/>
  </p:sldLayoutIdLst>
  <p:hf hdr="0" ftr="0" dt="0"/>
  <p:txStyles>
    <p:title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Content Placeholder 2"/>
          <p:cNvSpPr txBox="1">
            <a:spLocks/>
          </p:cNvSpPr>
          <p:nvPr userDrawn="1"/>
        </p:nvSpPr>
        <p:spPr>
          <a:xfrm>
            <a:off x="9356651" y="5402100"/>
            <a:ext cx="803349" cy="388088"/>
          </a:xfrm>
          <a:prstGeom prst="rect">
            <a:avLst/>
          </a:prstGeom>
        </p:spPr>
        <p:txBody>
          <a:bodyPr>
            <a:normAutofit/>
          </a:bodyPr>
          <a:lstStyle>
            <a:lvl1pPr marL="0" indent="0" algn="ctr" defTabSz="761970" rtl="0" eaLnBrk="1" latinLnBrk="0" hangingPunct="1">
              <a:lnSpc>
                <a:spcPct val="90000"/>
              </a:lnSpc>
              <a:spcBef>
                <a:spcPts val="833"/>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fld id="{338D0435-80B2-4306-BA14-DE73D98F7D0E}" type="slidenum">
              <a:rPr lang="en-US" sz="1200" smtClean="0"/>
              <a:pPr/>
              <a:t>‹#›</a:t>
            </a:fld>
            <a:endParaRPr lang="en-US" sz="1200" dirty="0"/>
          </a:p>
        </p:txBody>
      </p:sp>
    </p:spTree>
    <p:extLst>
      <p:ext uri="{BB962C8B-B14F-4D97-AF65-F5344CB8AC3E}">
        <p14:creationId xmlns:p14="http://schemas.microsoft.com/office/powerpoint/2010/main" val="166293002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Lst>
  <p:hf hdr="0" ftr="0" dt="0"/>
  <p:txStyles>
    <p:title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6758" y="2345034"/>
            <a:ext cx="7772400" cy="1063985"/>
          </a:xfrm>
        </p:spPr>
        <p:txBody>
          <a:bodyPr>
            <a:normAutofit fontScale="90000"/>
          </a:bodyPr>
          <a:lstStyle/>
          <a:p>
            <a:pPr>
              <a:lnSpc>
                <a:spcPct val="100000"/>
              </a:lnSpc>
            </a:pPr>
            <a:r>
              <a:rPr lang="en-US" sz="4400" dirty="0">
                <a:solidFill>
                  <a:srgbClr val="002060"/>
                </a:solidFill>
                <a:latin typeface="Arial" panose="020B0604020202020204" pitchFamily="34" charset="0"/>
                <a:cs typeface="Arial" panose="020B0604020202020204" pitchFamily="34" charset="0"/>
              </a:rPr>
              <a:t>2024 Coordinating Monitoring Meeting</a:t>
            </a:r>
          </a:p>
        </p:txBody>
      </p:sp>
      <p:sp>
        <p:nvSpPr>
          <p:cNvPr id="3" name="Subtitle 2"/>
          <p:cNvSpPr>
            <a:spLocks noGrp="1"/>
          </p:cNvSpPr>
          <p:nvPr>
            <p:ph type="subTitle" idx="1"/>
          </p:nvPr>
        </p:nvSpPr>
        <p:spPr>
          <a:xfrm>
            <a:off x="1762558" y="3557873"/>
            <a:ext cx="6400800" cy="825500"/>
          </a:xfrm>
        </p:spPr>
        <p:txBody>
          <a:bodyPr>
            <a:noAutofit/>
          </a:bodyPr>
          <a:lstStyle/>
          <a:p>
            <a:pPr>
              <a:spcBef>
                <a:spcPts val="0"/>
              </a:spcBef>
            </a:pPr>
            <a:r>
              <a:rPr lang="en-US" sz="3200" dirty="0">
                <a:solidFill>
                  <a:schemeClr val="accent3">
                    <a:lumMod val="50000"/>
                  </a:schemeClr>
                </a:solidFill>
                <a:latin typeface="Arial" panose="020B0604020202020204" pitchFamily="34" charset="0"/>
                <a:cs typeface="Arial" panose="020B0604020202020204" pitchFamily="34" charset="0"/>
              </a:rPr>
              <a:t>March 15</a:t>
            </a:r>
            <a:r>
              <a:rPr lang="en-US" sz="3200" baseline="30000" dirty="0">
                <a:solidFill>
                  <a:schemeClr val="accent3">
                    <a:lumMod val="50000"/>
                  </a:schemeClr>
                </a:solidFill>
                <a:latin typeface="Arial" panose="020B0604020202020204" pitchFamily="34" charset="0"/>
                <a:cs typeface="Arial" panose="020B0604020202020204" pitchFamily="34" charset="0"/>
              </a:rPr>
              <a:t>th</a:t>
            </a:r>
            <a:r>
              <a:rPr lang="en-US" sz="3200" dirty="0">
                <a:solidFill>
                  <a:schemeClr val="accent3">
                    <a:lumMod val="50000"/>
                  </a:schemeClr>
                </a:solidFill>
                <a:latin typeface="Arial" panose="020B0604020202020204" pitchFamily="34" charset="0"/>
                <a:cs typeface="Arial" panose="020B0604020202020204" pitchFamily="34" charset="0"/>
              </a:rPr>
              <a:t>, 2024</a:t>
            </a:r>
            <a:endParaRPr lang="en-US" sz="14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55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1A25FA8-DCB3-FB37-8953-4EF470C786EA}"/>
              </a:ext>
            </a:extLst>
          </p:cNvPr>
          <p:cNvSpPr>
            <a:spLocks noGrp="1"/>
          </p:cNvSpPr>
          <p:nvPr>
            <p:ph type="title"/>
          </p:nvPr>
        </p:nvSpPr>
        <p:spPr>
          <a:xfrm>
            <a:off x="372994" y="304272"/>
            <a:ext cx="4707006" cy="1104636"/>
          </a:xfrm>
        </p:spPr>
        <p:txBody>
          <a:bodyPr>
            <a:normAutofit fontScale="90000"/>
          </a:bodyPr>
          <a:lstStyle/>
          <a:p>
            <a:r>
              <a:rPr lang="en-US" dirty="0"/>
              <a:t>Monitoring Adjustments</a:t>
            </a:r>
          </a:p>
        </p:txBody>
      </p:sp>
      <p:sp>
        <p:nvSpPr>
          <p:cNvPr id="9" name="Content Placeholder 4">
            <a:extLst>
              <a:ext uri="{FF2B5EF4-FFF2-40B4-BE49-F238E27FC236}">
                <a16:creationId xmlns:a16="http://schemas.microsoft.com/office/drawing/2014/main" id="{E35A1BA1-CF42-B603-B1E1-323EBBE5F771}"/>
              </a:ext>
            </a:extLst>
          </p:cNvPr>
          <p:cNvSpPr>
            <a:spLocks noGrp="1"/>
          </p:cNvSpPr>
          <p:nvPr>
            <p:ph idx="1"/>
          </p:nvPr>
        </p:nvSpPr>
        <p:spPr>
          <a:xfrm>
            <a:off x="372993" y="1521354"/>
            <a:ext cx="4707005" cy="3626115"/>
          </a:xfrm>
        </p:spPr>
        <p:txBody>
          <a:bodyPr>
            <a:normAutofit/>
          </a:bodyPr>
          <a:lstStyle/>
          <a:p>
            <a:pPr marL="0" indent="0">
              <a:buNone/>
            </a:pPr>
            <a:r>
              <a:rPr lang="en-US" sz="2800" dirty="0"/>
              <a:t>Lower San Antonio River</a:t>
            </a:r>
          </a:p>
          <a:p>
            <a:r>
              <a:rPr lang="en-US" sz="2000" dirty="0"/>
              <a:t>TCEQ_12792: SAR at Southern Pacific RR Bridge in Goliad</a:t>
            </a:r>
          </a:p>
          <a:p>
            <a:pPr lvl="1"/>
            <a:r>
              <a:rPr lang="en-US" sz="2000" dirty="0"/>
              <a:t>Manual flow to USGS gage</a:t>
            </a:r>
          </a:p>
          <a:p>
            <a:pPr marL="0" lvl="1" indent="0">
              <a:buNone/>
            </a:pPr>
            <a:r>
              <a:rPr lang="en-US" dirty="0"/>
              <a:t>Lower Medina River</a:t>
            </a:r>
          </a:p>
          <a:p>
            <a:r>
              <a:rPr lang="en-US" sz="2000" dirty="0"/>
              <a:t>TCEQ_14200: Medina River at CR 484</a:t>
            </a:r>
          </a:p>
          <a:p>
            <a:pPr lvl="1"/>
            <a:r>
              <a:rPr lang="en-US" sz="2000" dirty="0"/>
              <a:t>Manual flow to USGS gage</a:t>
            </a:r>
          </a:p>
        </p:txBody>
      </p:sp>
      <p:sp>
        <p:nvSpPr>
          <p:cNvPr id="10" name="Title 1">
            <a:extLst>
              <a:ext uri="{FF2B5EF4-FFF2-40B4-BE49-F238E27FC236}">
                <a16:creationId xmlns:a16="http://schemas.microsoft.com/office/drawing/2014/main" id="{F4F08A56-2177-C089-F185-96CCF4E8BD5A}"/>
              </a:ext>
            </a:extLst>
          </p:cNvPr>
          <p:cNvSpPr txBox="1">
            <a:spLocks/>
          </p:cNvSpPr>
          <p:nvPr/>
        </p:nvSpPr>
        <p:spPr>
          <a:xfrm>
            <a:off x="5079999" y="304272"/>
            <a:ext cx="4707006" cy="1104636"/>
          </a:xfrm>
          <a:prstGeom prst="rect">
            <a:avLst/>
          </a:prstGeom>
        </p:spPr>
        <p:txBody>
          <a:bodyPr vert="horz" lIns="91440" tIns="45720" rIns="91440" bIns="45720" rtlCol="0" anchor="ctr">
            <a:normAutofit fontScale="90000" lnSpcReduction="100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Monitoring Additions</a:t>
            </a:r>
          </a:p>
        </p:txBody>
      </p:sp>
      <p:sp>
        <p:nvSpPr>
          <p:cNvPr id="11" name="Content Placeholder 4">
            <a:extLst>
              <a:ext uri="{FF2B5EF4-FFF2-40B4-BE49-F238E27FC236}">
                <a16:creationId xmlns:a16="http://schemas.microsoft.com/office/drawing/2014/main" id="{E2D394B6-A5BE-A9A0-EE71-82AF876F9461}"/>
              </a:ext>
            </a:extLst>
          </p:cNvPr>
          <p:cNvSpPr txBox="1">
            <a:spLocks/>
          </p:cNvSpPr>
          <p:nvPr/>
        </p:nvSpPr>
        <p:spPr>
          <a:xfrm>
            <a:off x="5079998" y="1521354"/>
            <a:ext cx="4707005" cy="3626115"/>
          </a:xfrm>
          <a:prstGeom prst="rect">
            <a:avLst/>
          </a:prstGeom>
        </p:spPr>
        <p:txBody>
          <a:bodyPr vert="horz" lIns="91440" tIns="45720" rIns="91440" bIns="45720" rtlCol="0">
            <a:normAutofit fontScale="92500" lnSpcReduction="10000"/>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3000" dirty="0"/>
              <a:t>Lower San Antonio River</a:t>
            </a:r>
          </a:p>
          <a:p>
            <a:r>
              <a:rPr lang="en-US" sz="2200" dirty="0"/>
              <a:t>1901_06 – Add all parameters from TCEQ_12789 + Chlorophyll a and Pheophytin</a:t>
            </a:r>
          </a:p>
          <a:p>
            <a:pPr marL="0" indent="0">
              <a:buNone/>
            </a:pPr>
            <a:r>
              <a:rPr lang="en-US" sz="3000" dirty="0"/>
              <a:t>Lower Medina</a:t>
            </a:r>
          </a:p>
          <a:p>
            <a:r>
              <a:rPr lang="en-US" sz="2200" dirty="0"/>
              <a:t>1903_04 – Add all conventionals + Chlorophyll a and Pheophytin</a:t>
            </a:r>
          </a:p>
          <a:p>
            <a:pPr marL="0" indent="0">
              <a:buNone/>
            </a:pPr>
            <a:r>
              <a:rPr lang="en-US" sz="3000" dirty="0"/>
              <a:t>Salado Creek</a:t>
            </a:r>
          </a:p>
          <a:p>
            <a:r>
              <a:rPr lang="en-US" sz="2200" dirty="0"/>
              <a:t>TCEQ_14929 – Increase biological monitoring</a:t>
            </a:r>
          </a:p>
        </p:txBody>
      </p:sp>
    </p:spTree>
    <p:extLst>
      <p:ext uri="{BB962C8B-B14F-4D97-AF65-F5344CB8AC3E}">
        <p14:creationId xmlns:p14="http://schemas.microsoft.com/office/powerpoint/2010/main" val="1902115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B3C3C-D1A1-8020-8021-EEF8D7E332CC}"/>
              </a:ext>
            </a:extLst>
          </p:cNvPr>
          <p:cNvSpPr>
            <a:spLocks noGrp="1"/>
          </p:cNvSpPr>
          <p:nvPr>
            <p:ph type="title"/>
          </p:nvPr>
        </p:nvSpPr>
        <p:spPr/>
        <p:txBody>
          <a:bodyPr/>
          <a:lstStyle/>
          <a:p>
            <a:r>
              <a:rPr lang="en-US" dirty="0"/>
              <a:t>Monitoring Frequency</a:t>
            </a:r>
          </a:p>
        </p:txBody>
      </p:sp>
      <p:sp>
        <p:nvSpPr>
          <p:cNvPr id="3" name="Content Placeholder 2">
            <a:extLst>
              <a:ext uri="{FF2B5EF4-FFF2-40B4-BE49-F238E27FC236}">
                <a16:creationId xmlns:a16="http://schemas.microsoft.com/office/drawing/2014/main" id="{6DD86899-8E77-64CE-9DA4-0E4E020A0F0F}"/>
              </a:ext>
            </a:extLst>
          </p:cNvPr>
          <p:cNvSpPr>
            <a:spLocks noGrp="1"/>
          </p:cNvSpPr>
          <p:nvPr>
            <p:ph idx="1"/>
          </p:nvPr>
        </p:nvSpPr>
        <p:spPr>
          <a:xfrm>
            <a:off x="698500" y="3339548"/>
            <a:ext cx="8763000" cy="1807921"/>
          </a:xfrm>
        </p:spPr>
        <p:txBody>
          <a:bodyPr>
            <a:normAutofit/>
          </a:bodyPr>
          <a:lstStyle/>
          <a:p>
            <a:pPr marL="0" indent="0" algn="ctr">
              <a:buNone/>
            </a:pPr>
            <a:r>
              <a:rPr lang="en-US" dirty="0"/>
              <a:t>Bimonthly to quarterly</a:t>
            </a:r>
          </a:p>
          <a:p>
            <a:pPr marL="0" indent="0" algn="ctr">
              <a:buNone/>
            </a:pPr>
            <a:endParaRPr lang="en-US" dirty="0"/>
          </a:p>
          <a:p>
            <a:pPr marL="0" indent="0" algn="ctr">
              <a:buNone/>
            </a:pPr>
            <a:r>
              <a:rPr lang="en-US" dirty="0"/>
              <a:t>2 fewer samples per year</a:t>
            </a:r>
          </a:p>
        </p:txBody>
      </p:sp>
      <p:sp>
        <p:nvSpPr>
          <p:cNvPr id="4" name="Rectangle 3">
            <a:extLst>
              <a:ext uri="{FF2B5EF4-FFF2-40B4-BE49-F238E27FC236}">
                <a16:creationId xmlns:a16="http://schemas.microsoft.com/office/drawing/2014/main" id="{40138F53-778B-CD34-FF1A-719FFB614E30}"/>
              </a:ext>
            </a:extLst>
          </p:cNvPr>
          <p:cNvSpPr/>
          <p:nvPr/>
        </p:nvSpPr>
        <p:spPr>
          <a:xfrm>
            <a:off x="3281246" y="1749504"/>
            <a:ext cx="872206" cy="1107996"/>
          </a:xfrm>
          <a:prstGeom prst="rect">
            <a:avLst/>
          </a:prstGeom>
          <a:noFill/>
        </p:spPr>
        <p:txBody>
          <a:bodyPr wrap="square" lIns="91440" tIns="45720" rIns="91440" bIns="45720">
            <a:spAutoFit/>
          </a:bodyPr>
          <a:lstStyle/>
          <a:p>
            <a:pPr algn="ctr"/>
            <a:r>
              <a:rPr lang="en-US" sz="6600" b="1" dirty="0">
                <a:ln w="22225">
                  <a:noFill/>
                  <a:prstDash val="solid"/>
                </a:ln>
                <a:solidFill>
                  <a:srgbClr val="205196"/>
                </a:solidFill>
              </a:rPr>
              <a:t>6</a:t>
            </a:r>
            <a:endParaRPr lang="en-US" sz="6600" b="0" cap="none" spc="0" dirty="0">
              <a:ln w="0">
                <a:noFill/>
              </a:ln>
              <a:solidFill>
                <a:srgbClr val="205196"/>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8E5D4999-965F-42ED-E436-42A21610FB52}"/>
              </a:ext>
            </a:extLst>
          </p:cNvPr>
          <p:cNvSpPr/>
          <p:nvPr/>
        </p:nvSpPr>
        <p:spPr>
          <a:xfrm>
            <a:off x="6006549" y="1749504"/>
            <a:ext cx="872206" cy="1107996"/>
          </a:xfrm>
          <a:prstGeom prst="rect">
            <a:avLst/>
          </a:prstGeom>
          <a:noFill/>
        </p:spPr>
        <p:txBody>
          <a:bodyPr wrap="square" lIns="91440" tIns="45720" rIns="91440" bIns="45720">
            <a:spAutoFit/>
          </a:bodyPr>
          <a:lstStyle/>
          <a:p>
            <a:pPr algn="ctr"/>
            <a:r>
              <a:rPr lang="en-US" sz="6600" b="1" dirty="0">
                <a:ln w="22225">
                  <a:noFill/>
                  <a:prstDash val="solid"/>
                </a:ln>
                <a:solidFill>
                  <a:srgbClr val="205196"/>
                </a:solidFill>
              </a:rPr>
              <a:t>4</a:t>
            </a:r>
            <a:endParaRPr lang="en-US" sz="6600" b="0" cap="none" spc="0" dirty="0">
              <a:ln w="0">
                <a:noFill/>
              </a:ln>
              <a:solidFill>
                <a:srgbClr val="205196"/>
              </a:solidFill>
              <a:effectLst>
                <a:outerShdw blurRad="38100" dist="19050" dir="2700000" algn="tl" rotWithShape="0">
                  <a:schemeClr val="dk1">
                    <a:alpha val="40000"/>
                  </a:schemeClr>
                </a:outerShdw>
              </a:effectLst>
            </a:endParaRPr>
          </a:p>
        </p:txBody>
      </p:sp>
      <p:sp>
        <p:nvSpPr>
          <p:cNvPr id="7" name="Arrow: Right 6">
            <a:extLst>
              <a:ext uri="{FF2B5EF4-FFF2-40B4-BE49-F238E27FC236}">
                <a16:creationId xmlns:a16="http://schemas.microsoft.com/office/drawing/2014/main" id="{2D7C7E09-F31C-3B52-D9BE-644781540C15}"/>
              </a:ext>
            </a:extLst>
          </p:cNvPr>
          <p:cNvSpPr/>
          <p:nvPr/>
        </p:nvSpPr>
        <p:spPr>
          <a:xfrm>
            <a:off x="4590796" y="2061186"/>
            <a:ext cx="978408" cy="484632"/>
          </a:xfrm>
          <a:prstGeom prst="rightArrow">
            <a:avLst/>
          </a:prstGeom>
          <a:solidFill>
            <a:srgbClr val="2051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54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BF0BD4-D765-150A-64C0-7565DDAF3152}"/>
              </a:ext>
            </a:extLst>
          </p:cNvPr>
          <p:cNvPicPr>
            <a:picLocks noChangeAspect="1"/>
          </p:cNvPicPr>
          <p:nvPr/>
        </p:nvPicPr>
        <p:blipFill>
          <a:blip r:embed="rId2"/>
          <a:stretch>
            <a:fillRect/>
          </a:stretch>
        </p:blipFill>
        <p:spPr>
          <a:xfrm>
            <a:off x="634120" y="0"/>
            <a:ext cx="8891760" cy="5317678"/>
          </a:xfrm>
          <a:prstGeom prst="rect">
            <a:avLst/>
          </a:prstGeom>
        </p:spPr>
      </p:pic>
    </p:spTree>
    <p:extLst>
      <p:ext uri="{BB962C8B-B14F-4D97-AF65-F5344CB8AC3E}">
        <p14:creationId xmlns:p14="http://schemas.microsoft.com/office/powerpoint/2010/main" val="420318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A528B-C5A5-239F-9E94-9160A5BB3B05}"/>
              </a:ext>
            </a:extLst>
          </p:cNvPr>
          <p:cNvPicPr>
            <a:picLocks noChangeAspect="1"/>
          </p:cNvPicPr>
          <p:nvPr/>
        </p:nvPicPr>
        <p:blipFill>
          <a:blip r:embed="rId2"/>
          <a:stretch>
            <a:fillRect/>
          </a:stretch>
        </p:blipFill>
        <p:spPr>
          <a:xfrm>
            <a:off x="637986" y="0"/>
            <a:ext cx="8884028" cy="5313054"/>
          </a:xfrm>
          <a:prstGeom prst="rect">
            <a:avLst/>
          </a:prstGeom>
        </p:spPr>
      </p:pic>
    </p:spTree>
    <p:extLst>
      <p:ext uri="{BB962C8B-B14F-4D97-AF65-F5344CB8AC3E}">
        <p14:creationId xmlns:p14="http://schemas.microsoft.com/office/powerpoint/2010/main" val="206499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4F55CD-913F-7527-38E4-55A38302A874}"/>
              </a:ext>
            </a:extLst>
          </p:cNvPr>
          <p:cNvPicPr>
            <a:picLocks noChangeAspect="1"/>
          </p:cNvPicPr>
          <p:nvPr/>
        </p:nvPicPr>
        <p:blipFill>
          <a:blip r:embed="rId3"/>
          <a:stretch>
            <a:fillRect/>
          </a:stretch>
        </p:blipFill>
        <p:spPr>
          <a:xfrm>
            <a:off x="0" y="0"/>
            <a:ext cx="6866655" cy="5317435"/>
          </a:xfrm>
          <a:prstGeom prst="rect">
            <a:avLst/>
          </a:prstGeom>
        </p:spPr>
      </p:pic>
      <p:sp>
        <p:nvSpPr>
          <p:cNvPr id="6" name="TextBox 5">
            <a:extLst>
              <a:ext uri="{FF2B5EF4-FFF2-40B4-BE49-F238E27FC236}">
                <a16:creationId xmlns:a16="http://schemas.microsoft.com/office/drawing/2014/main" id="{DE3081E5-DED6-69BB-D72A-CEF4F08695F3}"/>
              </a:ext>
            </a:extLst>
          </p:cNvPr>
          <p:cNvSpPr txBox="1"/>
          <p:nvPr/>
        </p:nvSpPr>
        <p:spPr>
          <a:xfrm>
            <a:off x="4864876" y="3414564"/>
            <a:ext cx="1914132" cy="451534"/>
          </a:xfrm>
          <a:prstGeom prst="rect">
            <a:avLst/>
          </a:prstGeom>
          <a:solidFill>
            <a:schemeClr val="bg1"/>
          </a:solidFill>
          <a:ln w="19050">
            <a:solidFill>
              <a:schemeClr val="tx1"/>
            </a:solidFill>
          </a:ln>
        </p:spPr>
        <p:txBody>
          <a:bodyPr wrap="square" rtlCol="0">
            <a:spAutoFit/>
          </a:bodyPr>
          <a:lstStyle/>
          <a:p>
            <a:r>
              <a:rPr lang="en-US" sz="1167" dirty="0"/>
              <a:t>SAR at US 77 on Refugio-Victoria County Line</a:t>
            </a:r>
          </a:p>
        </p:txBody>
      </p:sp>
      <p:cxnSp>
        <p:nvCxnSpPr>
          <p:cNvPr id="7" name="Straight Connector 6">
            <a:extLst>
              <a:ext uri="{FF2B5EF4-FFF2-40B4-BE49-F238E27FC236}">
                <a16:creationId xmlns:a16="http://schemas.microsoft.com/office/drawing/2014/main" id="{8EA6BACD-6E94-C2ED-1A46-DDCEE6588AD3}"/>
              </a:ext>
            </a:extLst>
          </p:cNvPr>
          <p:cNvCxnSpPr>
            <a:cxnSpLocks/>
          </p:cNvCxnSpPr>
          <p:nvPr/>
        </p:nvCxnSpPr>
        <p:spPr>
          <a:xfrm flipV="1">
            <a:off x="5526157" y="3876038"/>
            <a:ext cx="295785" cy="6760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D35A9EB-84AB-CD25-577C-7937A2DCACCC}"/>
              </a:ext>
            </a:extLst>
          </p:cNvPr>
          <p:cNvSpPr txBox="1"/>
          <p:nvPr/>
        </p:nvSpPr>
        <p:spPr>
          <a:xfrm>
            <a:off x="2729651" y="4651512"/>
            <a:ext cx="1914132" cy="271934"/>
          </a:xfrm>
          <a:prstGeom prst="rect">
            <a:avLst/>
          </a:prstGeom>
          <a:solidFill>
            <a:schemeClr val="bg1"/>
          </a:solidFill>
          <a:ln w="19050">
            <a:solidFill>
              <a:schemeClr val="tx1"/>
            </a:solidFill>
          </a:ln>
        </p:spPr>
        <p:txBody>
          <a:bodyPr wrap="square" rtlCol="0">
            <a:spAutoFit/>
          </a:bodyPr>
          <a:lstStyle/>
          <a:p>
            <a:r>
              <a:rPr lang="en-US" sz="1167" dirty="0"/>
              <a:t>Potential new site</a:t>
            </a:r>
          </a:p>
        </p:txBody>
      </p:sp>
      <p:cxnSp>
        <p:nvCxnSpPr>
          <p:cNvPr id="10" name="Straight Connector 9">
            <a:extLst>
              <a:ext uri="{FF2B5EF4-FFF2-40B4-BE49-F238E27FC236}">
                <a16:creationId xmlns:a16="http://schemas.microsoft.com/office/drawing/2014/main" id="{3AC1F62B-1F80-9B2B-BA0D-47206E20639D}"/>
              </a:ext>
            </a:extLst>
          </p:cNvPr>
          <p:cNvCxnSpPr>
            <a:cxnSpLocks/>
          </p:cNvCxnSpPr>
          <p:nvPr/>
        </p:nvCxnSpPr>
        <p:spPr>
          <a:xfrm flipV="1">
            <a:off x="4625710" y="4661452"/>
            <a:ext cx="928666" cy="2199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DAE2CDC-8664-2A22-0920-16208E83DE7C}"/>
              </a:ext>
            </a:extLst>
          </p:cNvPr>
          <p:cNvSpPr/>
          <p:nvPr/>
        </p:nvSpPr>
        <p:spPr>
          <a:xfrm>
            <a:off x="3928060" y="3718725"/>
            <a:ext cx="628076" cy="22169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a:extLst>
              <a:ext uri="{FF2B5EF4-FFF2-40B4-BE49-F238E27FC236}">
                <a16:creationId xmlns:a16="http://schemas.microsoft.com/office/drawing/2014/main" id="{F97AC7C0-0D44-72FB-0DD9-BDBE24C9C007}"/>
              </a:ext>
            </a:extLst>
          </p:cNvPr>
          <p:cNvSpPr txBox="1">
            <a:spLocks/>
          </p:cNvSpPr>
          <p:nvPr/>
        </p:nvSpPr>
        <p:spPr>
          <a:xfrm>
            <a:off x="6866655" y="1324221"/>
            <a:ext cx="3293345" cy="3875259"/>
          </a:xfrm>
          <a:prstGeom prst="rect">
            <a:avLst/>
          </a:prstGeom>
        </p:spPr>
        <p:txBody>
          <a:bodyPr vert="horz" lIns="91440" tIns="45720" rIns="91440" bIns="45720" rtlCol="0" anchor="ctr">
            <a:normAutofit/>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2000" dirty="0"/>
              <a:t>TCEQ_12789: SAR at US 77</a:t>
            </a:r>
          </a:p>
          <a:p>
            <a:pPr marL="457200" indent="0">
              <a:buNone/>
            </a:pPr>
            <a:r>
              <a:rPr lang="en-US" sz="2000" dirty="0"/>
              <a:t>Drop RT WQ</a:t>
            </a:r>
          </a:p>
          <a:p>
            <a:pPr marL="457200" indent="0">
              <a:buNone/>
            </a:pPr>
            <a:endParaRPr lang="en-US" sz="2000" dirty="0"/>
          </a:p>
          <a:p>
            <a:r>
              <a:rPr lang="en-US" sz="2000" dirty="0"/>
              <a:t>1901_06</a:t>
            </a:r>
          </a:p>
          <a:p>
            <a:pPr marL="457200" indent="0">
              <a:buNone/>
            </a:pPr>
            <a:r>
              <a:rPr lang="en-US" sz="2000" dirty="0"/>
              <a:t>Recon new site</a:t>
            </a:r>
          </a:p>
          <a:p>
            <a:pPr marL="457200" indent="0">
              <a:buNone/>
            </a:pPr>
            <a:endParaRPr lang="en-US" sz="2000" dirty="0"/>
          </a:p>
          <a:p>
            <a:r>
              <a:rPr lang="en-US" sz="2000" dirty="0"/>
              <a:t>TCEQ_12792: SAR at SPRR</a:t>
            </a:r>
          </a:p>
          <a:p>
            <a:pPr marL="457200" indent="0">
              <a:buNone/>
            </a:pPr>
            <a:r>
              <a:rPr lang="en-US" sz="2000" dirty="0"/>
              <a:t>Method Change</a:t>
            </a:r>
          </a:p>
          <a:p>
            <a:pPr marL="0" indent="0">
              <a:buNone/>
            </a:pPr>
            <a:endParaRPr lang="en-US" sz="2000" dirty="0"/>
          </a:p>
        </p:txBody>
      </p:sp>
      <p:sp>
        <p:nvSpPr>
          <p:cNvPr id="16" name="Title 1">
            <a:extLst>
              <a:ext uri="{FF2B5EF4-FFF2-40B4-BE49-F238E27FC236}">
                <a16:creationId xmlns:a16="http://schemas.microsoft.com/office/drawing/2014/main" id="{032D2EBE-ED64-09C1-3A42-0E73CFD63284}"/>
              </a:ext>
            </a:extLst>
          </p:cNvPr>
          <p:cNvSpPr txBox="1">
            <a:spLocks/>
          </p:cNvSpPr>
          <p:nvPr/>
        </p:nvSpPr>
        <p:spPr>
          <a:xfrm>
            <a:off x="6866654" y="145246"/>
            <a:ext cx="3293345" cy="1104636"/>
          </a:xfrm>
          <a:prstGeom prst="rect">
            <a:avLst/>
          </a:prstGeom>
        </p:spPr>
        <p:txBody>
          <a:bodyPr vert="horz" lIns="91440" tIns="45720" rIns="91440" bIns="45720" rtlCol="0" anchor="ctr">
            <a:normAutofit fontScale="90000" lnSpcReduction="100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Lower San Antonio River</a:t>
            </a:r>
          </a:p>
        </p:txBody>
      </p:sp>
    </p:spTree>
    <p:extLst>
      <p:ext uri="{BB962C8B-B14F-4D97-AF65-F5344CB8AC3E}">
        <p14:creationId xmlns:p14="http://schemas.microsoft.com/office/powerpoint/2010/main" val="198990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EB230E-B178-DBAD-7BD5-0EA8CC4A7655}"/>
              </a:ext>
            </a:extLst>
          </p:cNvPr>
          <p:cNvPicPr>
            <a:picLocks noChangeAspect="1"/>
          </p:cNvPicPr>
          <p:nvPr/>
        </p:nvPicPr>
        <p:blipFill>
          <a:blip r:embed="rId3"/>
          <a:stretch>
            <a:fillRect/>
          </a:stretch>
        </p:blipFill>
        <p:spPr>
          <a:xfrm>
            <a:off x="0" y="0"/>
            <a:ext cx="6872572" cy="5317507"/>
          </a:xfrm>
          <a:prstGeom prst="rect">
            <a:avLst/>
          </a:prstGeom>
        </p:spPr>
      </p:pic>
      <p:pic>
        <p:nvPicPr>
          <p:cNvPr id="7" name="Picture 6">
            <a:extLst>
              <a:ext uri="{FF2B5EF4-FFF2-40B4-BE49-F238E27FC236}">
                <a16:creationId xmlns:a16="http://schemas.microsoft.com/office/drawing/2014/main" id="{D3B2D1EB-7AF5-6D0B-99AB-E000FBF44C49}"/>
              </a:ext>
            </a:extLst>
          </p:cNvPr>
          <p:cNvPicPr>
            <a:picLocks noChangeAspect="1"/>
          </p:cNvPicPr>
          <p:nvPr/>
        </p:nvPicPr>
        <p:blipFill>
          <a:blip r:embed="rId4"/>
          <a:stretch>
            <a:fillRect/>
          </a:stretch>
        </p:blipFill>
        <p:spPr>
          <a:xfrm>
            <a:off x="0" y="-1"/>
            <a:ext cx="5503835" cy="5317507"/>
          </a:xfrm>
          <a:prstGeom prst="rect">
            <a:avLst/>
          </a:prstGeom>
        </p:spPr>
      </p:pic>
      <p:sp>
        <p:nvSpPr>
          <p:cNvPr id="8" name="Oval 7">
            <a:extLst>
              <a:ext uri="{FF2B5EF4-FFF2-40B4-BE49-F238E27FC236}">
                <a16:creationId xmlns:a16="http://schemas.microsoft.com/office/drawing/2014/main" id="{CF9B9D26-EE08-9BFC-18F8-CCAE00576C16}"/>
              </a:ext>
            </a:extLst>
          </p:cNvPr>
          <p:cNvSpPr/>
          <p:nvPr/>
        </p:nvSpPr>
        <p:spPr>
          <a:xfrm>
            <a:off x="4101951" y="1908314"/>
            <a:ext cx="978049" cy="46172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497219D-BD8C-17B6-DBEF-3E6716AD345F}"/>
              </a:ext>
            </a:extLst>
          </p:cNvPr>
          <p:cNvSpPr/>
          <p:nvPr/>
        </p:nvSpPr>
        <p:spPr>
          <a:xfrm>
            <a:off x="4101950" y="1374914"/>
            <a:ext cx="978049" cy="46172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4AA5D1B-9470-66C9-3D2B-7B5B3C8A66A2}"/>
              </a:ext>
            </a:extLst>
          </p:cNvPr>
          <p:cNvSpPr/>
          <p:nvPr/>
        </p:nvSpPr>
        <p:spPr>
          <a:xfrm>
            <a:off x="2244188" y="1144052"/>
            <a:ext cx="978049" cy="46172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810673-993F-8B65-D9A4-493AB5BF7295}"/>
              </a:ext>
            </a:extLst>
          </p:cNvPr>
          <p:cNvSpPr txBox="1"/>
          <p:nvPr/>
        </p:nvSpPr>
        <p:spPr>
          <a:xfrm>
            <a:off x="5079999" y="2535514"/>
            <a:ext cx="1675593" cy="451534"/>
          </a:xfrm>
          <a:prstGeom prst="rect">
            <a:avLst/>
          </a:prstGeom>
          <a:solidFill>
            <a:schemeClr val="bg1"/>
          </a:solidFill>
          <a:ln w="19050">
            <a:solidFill>
              <a:schemeClr val="tx1"/>
            </a:solidFill>
          </a:ln>
        </p:spPr>
        <p:txBody>
          <a:bodyPr wrap="square" rtlCol="0">
            <a:spAutoFit/>
          </a:bodyPr>
          <a:lstStyle/>
          <a:p>
            <a:r>
              <a:rPr lang="en-US" sz="1167" dirty="0"/>
              <a:t>Maintain water quality, remove 24 HR DO</a:t>
            </a:r>
          </a:p>
        </p:txBody>
      </p:sp>
      <p:cxnSp>
        <p:nvCxnSpPr>
          <p:cNvPr id="12" name="Straight Connector 11">
            <a:extLst>
              <a:ext uri="{FF2B5EF4-FFF2-40B4-BE49-F238E27FC236}">
                <a16:creationId xmlns:a16="http://schemas.microsoft.com/office/drawing/2014/main" id="{B89816BE-5A40-03E7-D1D1-C5575431118D}"/>
              </a:ext>
            </a:extLst>
          </p:cNvPr>
          <p:cNvCxnSpPr>
            <a:cxnSpLocks/>
            <a:stCxn id="8" idx="5"/>
          </p:cNvCxnSpPr>
          <p:nvPr/>
        </p:nvCxnSpPr>
        <p:spPr>
          <a:xfrm>
            <a:off x="4936768" y="2302420"/>
            <a:ext cx="151653" cy="233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F39D77F-D00B-CEDB-B29C-55498FB19449}"/>
              </a:ext>
            </a:extLst>
          </p:cNvPr>
          <p:cNvSpPr txBox="1"/>
          <p:nvPr/>
        </p:nvSpPr>
        <p:spPr>
          <a:xfrm>
            <a:off x="2751917" y="321446"/>
            <a:ext cx="1979109" cy="451534"/>
          </a:xfrm>
          <a:prstGeom prst="rect">
            <a:avLst/>
          </a:prstGeom>
          <a:solidFill>
            <a:schemeClr val="bg1"/>
          </a:solidFill>
          <a:ln w="19050">
            <a:solidFill>
              <a:schemeClr val="tx1"/>
            </a:solidFill>
          </a:ln>
        </p:spPr>
        <p:txBody>
          <a:bodyPr wrap="square" rtlCol="0">
            <a:spAutoFit/>
          </a:bodyPr>
          <a:lstStyle/>
          <a:p>
            <a:r>
              <a:rPr lang="en-US" sz="1167" dirty="0"/>
              <a:t>Continue existing 24 HR DO monitoring in same AU</a:t>
            </a:r>
          </a:p>
        </p:txBody>
      </p:sp>
      <p:cxnSp>
        <p:nvCxnSpPr>
          <p:cNvPr id="16" name="Straight Connector 15">
            <a:extLst>
              <a:ext uri="{FF2B5EF4-FFF2-40B4-BE49-F238E27FC236}">
                <a16:creationId xmlns:a16="http://schemas.microsoft.com/office/drawing/2014/main" id="{924AC9A5-F683-049A-FF6C-1E8AB10E5BBC}"/>
              </a:ext>
            </a:extLst>
          </p:cNvPr>
          <p:cNvCxnSpPr>
            <a:cxnSpLocks/>
            <a:endCxn id="9" idx="0"/>
          </p:cNvCxnSpPr>
          <p:nvPr/>
        </p:nvCxnSpPr>
        <p:spPr>
          <a:xfrm>
            <a:off x="3741471" y="773430"/>
            <a:ext cx="849504" cy="6014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58A12C-E73C-5AE8-DB63-DB764E25DDC7}"/>
              </a:ext>
            </a:extLst>
          </p:cNvPr>
          <p:cNvCxnSpPr>
            <a:cxnSpLocks/>
            <a:stCxn id="15" idx="2"/>
          </p:cNvCxnSpPr>
          <p:nvPr/>
        </p:nvCxnSpPr>
        <p:spPr>
          <a:xfrm flipH="1">
            <a:off x="2867511" y="772980"/>
            <a:ext cx="873961" cy="378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Content Placeholder 4">
            <a:extLst>
              <a:ext uri="{FF2B5EF4-FFF2-40B4-BE49-F238E27FC236}">
                <a16:creationId xmlns:a16="http://schemas.microsoft.com/office/drawing/2014/main" id="{F0B5AD2A-5CA8-C072-AC73-A9C8DEE28B32}"/>
              </a:ext>
            </a:extLst>
          </p:cNvPr>
          <p:cNvSpPr txBox="1">
            <a:spLocks/>
          </p:cNvSpPr>
          <p:nvPr/>
        </p:nvSpPr>
        <p:spPr>
          <a:xfrm>
            <a:off x="6866655" y="1324221"/>
            <a:ext cx="3293345" cy="3875259"/>
          </a:xfrm>
          <a:prstGeom prst="rect">
            <a:avLst/>
          </a:prstGeom>
        </p:spPr>
        <p:txBody>
          <a:bodyPr vert="horz" lIns="91440" tIns="45720" rIns="91440" bIns="45720" rtlCol="0" anchor="ctr">
            <a:normAutofit/>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2000" dirty="0"/>
              <a:t>TCEQ_18865: SAR at Lexington</a:t>
            </a:r>
          </a:p>
          <a:p>
            <a:pPr marL="457200" indent="0">
              <a:buNone/>
            </a:pPr>
            <a:r>
              <a:rPr lang="en-US" sz="2000" dirty="0"/>
              <a:t>Drop 24 HR DO</a:t>
            </a:r>
          </a:p>
        </p:txBody>
      </p:sp>
      <p:sp>
        <p:nvSpPr>
          <p:cNvPr id="21" name="Title 1">
            <a:extLst>
              <a:ext uri="{FF2B5EF4-FFF2-40B4-BE49-F238E27FC236}">
                <a16:creationId xmlns:a16="http://schemas.microsoft.com/office/drawing/2014/main" id="{EEB94146-7AFF-1DB8-1321-09D8B33E8099}"/>
              </a:ext>
            </a:extLst>
          </p:cNvPr>
          <p:cNvSpPr txBox="1">
            <a:spLocks/>
          </p:cNvSpPr>
          <p:nvPr/>
        </p:nvSpPr>
        <p:spPr>
          <a:xfrm>
            <a:off x="6866654" y="145246"/>
            <a:ext cx="3293345" cy="1104636"/>
          </a:xfrm>
          <a:prstGeom prst="rect">
            <a:avLst/>
          </a:prstGeom>
        </p:spPr>
        <p:txBody>
          <a:bodyPr vert="horz" lIns="91440" tIns="45720" rIns="91440" bIns="45720" rtlCol="0" anchor="ctr">
            <a:normAutofit fontScale="90000" lnSpcReduction="100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Upper San Antonio River</a:t>
            </a:r>
          </a:p>
        </p:txBody>
      </p:sp>
    </p:spTree>
    <p:extLst>
      <p:ext uri="{BB962C8B-B14F-4D97-AF65-F5344CB8AC3E}">
        <p14:creationId xmlns:p14="http://schemas.microsoft.com/office/powerpoint/2010/main" val="11555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962013-0EFD-7392-3BAA-DC399A5951E5}"/>
              </a:ext>
            </a:extLst>
          </p:cNvPr>
          <p:cNvPicPr>
            <a:picLocks noChangeAspect="1"/>
          </p:cNvPicPr>
          <p:nvPr/>
        </p:nvPicPr>
        <p:blipFill>
          <a:blip r:embed="rId3"/>
          <a:stretch>
            <a:fillRect/>
          </a:stretch>
        </p:blipFill>
        <p:spPr>
          <a:xfrm>
            <a:off x="0" y="0"/>
            <a:ext cx="6882611" cy="5318116"/>
          </a:xfrm>
          <a:prstGeom prst="rect">
            <a:avLst/>
          </a:prstGeom>
        </p:spPr>
      </p:pic>
      <p:sp>
        <p:nvSpPr>
          <p:cNvPr id="5" name="TextBox 4">
            <a:extLst>
              <a:ext uri="{FF2B5EF4-FFF2-40B4-BE49-F238E27FC236}">
                <a16:creationId xmlns:a16="http://schemas.microsoft.com/office/drawing/2014/main" id="{1EC41A6D-2D1D-98AB-F94A-F02AA9E563BC}"/>
              </a:ext>
            </a:extLst>
          </p:cNvPr>
          <p:cNvSpPr txBox="1"/>
          <p:nvPr/>
        </p:nvSpPr>
        <p:spPr>
          <a:xfrm>
            <a:off x="391746" y="1339152"/>
            <a:ext cx="1794863" cy="631135"/>
          </a:xfrm>
          <a:prstGeom prst="rect">
            <a:avLst/>
          </a:prstGeom>
          <a:solidFill>
            <a:schemeClr val="bg1"/>
          </a:solidFill>
          <a:ln w="19050">
            <a:solidFill>
              <a:schemeClr val="tx1"/>
            </a:solidFill>
          </a:ln>
        </p:spPr>
        <p:txBody>
          <a:bodyPr wrap="square" rtlCol="0">
            <a:spAutoFit/>
          </a:bodyPr>
          <a:lstStyle/>
          <a:p>
            <a:r>
              <a:rPr lang="en-US" sz="1167" dirty="0"/>
              <a:t>Upper Cibolo upstream of Dam at River Road Park</a:t>
            </a:r>
          </a:p>
        </p:txBody>
      </p:sp>
      <p:cxnSp>
        <p:nvCxnSpPr>
          <p:cNvPr id="6" name="Straight Connector 5">
            <a:extLst>
              <a:ext uri="{FF2B5EF4-FFF2-40B4-BE49-F238E27FC236}">
                <a16:creationId xmlns:a16="http://schemas.microsoft.com/office/drawing/2014/main" id="{88A0B949-7DDF-D1B9-7172-1531A79BBC27}"/>
              </a:ext>
            </a:extLst>
          </p:cNvPr>
          <p:cNvCxnSpPr>
            <a:cxnSpLocks/>
          </p:cNvCxnSpPr>
          <p:nvPr/>
        </p:nvCxnSpPr>
        <p:spPr>
          <a:xfrm flipV="1">
            <a:off x="775252" y="925982"/>
            <a:ext cx="391746" cy="4131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23814CC-D0B6-A39F-F51C-028D42C0D72A}"/>
              </a:ext>
            </a:extLst>
          </p:cNvPr>
          <p:cNvSpPr txBox="1"/>
          <p:nvPr/>
        </p:nvSpPr>
        <p:spPr>
          <a:xfrm>
            <a:off x="3620754" y="1105583"/>
            <a:ext cx="1348611" cy="451534"/>
          </a:xfrm>
          <a:prstGeom prst="rect">
            <a:avLst/>
          </a:prstGeom>
          <a:solidFill>
            <a:schemeClr val="bg1"/>
          </a:solidFill>
          <a:ln w="19050">
            <a:solidFill>
              <a:schemeClr val="tx1"/>
            </a:solidFill>
          </a:ln>
        </p:spPr>
        <p:txBody>
          <a:bodyPr wrap="square" rtlCol="0">
            <a:spAutoFit/>
          </a:bodyPr>
          <a:lstStyle/>
          <a:p>
            <a:r>
              <a:rPr lang="en-US" sz="1167" dirty="0"/>
              <a:t>Santa Clara Ck </a:t>
            </a:r>
            <a:r>
              <a:rPr lang="en-US" sz="1167" dirty="0" err="1"/>
              <a:t>nw</a:t>
            </a:r>
            <a:r>
              <a:rPr lang="en-US" sz="1167" dirty="0"/>
              <a:t> New Berlin</a:t>
            </a:r>
          </a:p>
        </p:txBody>
      </p:sp>
      <p:cxnSp>
        <p:nvCxnSpPr>
          <p:cNvPr id="9" name="Straight Connector 8">
            <a:extLst>
              <a:ext uri="{FF2B5EF4-FFF2-40B4-BE49-F238E27FC236}">
                <a16:creationId xmlns:a16="http://schemas.microsoft.com/office/drawing/2014/main" id="{176F5142-64B4-5C4A-636E-6C64B0EF2363}"/>
              </a:ext>
            </a:extLst>
          </p:cNvPr>
          <p:cNvCxnSpPr>
            <a:cxnSpLocks/>
          </p:cNvCxnSpPr>
          <p:nvPr/>
        </p:nvCxnSpPr>
        <p:spPr>
          <a:xfrm flipV="1">
            <a:off x="3647661" y="1557117"/>
            <a:ext cx="371666" cy="7388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56BF7FC-9ABB-2AFF-5235-81E8438B456B}"/>
              </a:ext>
            </a:extLst>
          </p:cNvPr>
          <p:cNvSpPr/>
          <p:nvPr/>
        </p:nvSpPr>
        <p:spPr>
          <a:xfrm>
            <a:off x="4190099" y="3528391"/>
            <a:ext cx="610501" cy="2198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B2EA044-2DAA-99CE-06F8-E77BCB598588}"/>
              </a:ext>
            </a:extLst>
          </p:cNvPr>
          <p:cNvSpPr/>
          <p:nvPr/>
        </p:nvSpPr>
        <p:spPr>
          <a:xfrm>
            <a:off x="2870560" y="2552701"/>
            <a:ext cx="610501" cy="2198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TextBox 15">
            <a:extLst>
              <a:ext uri="{FF2B5EF4-FFF2-40B4-BE49-F238E27FC236}">
                <a16:creationId xmlns:a16="http://schemas.microsoft.com/office/drawing/2014/main" id="{7E0FF4EA-C22B-B97A-BB96-B61E6C594462}"/>
              </a:ext>
            </a:extLst>
          </p:cNvPr>
          <p:cNvSpPr txBox="1"/>
          <p:nvPr/>
        </p:nvSpPr>
        <p:spPr>
          <a:xfrm>
            <a:off x="1461105" y="2680106"/>
            <a:ext cx="1232399" cy="451534"/>
          </a:xfrm>
          <a:prstGeom prst="rect">
            <a:avLst/>
          </a:prstGeom>
          <a:solidFill>
            <a:schemeClr val="bg1"/>
          </a:solidFill>
          <a:ln w="19050">
            <a:solidFill>
              <a:schemeClr val="tx1"/>
            </a:solidFill>
          </a:ln>
        </p:spPr>
        <p:txBody>
          <a:bodyPr wrap="square" rtlCol="0">
            <a:spAutoFit/>
          </a:bodyPr>
          <a:lstStyle/>
          <a:p>
            <a:r>
              <a:rPr lang="en-US" sz="1167" dirty="0"/>
              <a:t>Martinez Ck on North Gable Rd</a:t>
            </a:r>
          </a:p>
        </p:txBody>
      </p:sp>
      <p:cxnSp>
        <p:nvCxnSpPr>
          <p:cNvPr id="17" name="Straight Connector 16">
            <a:extLst>
              <a:ext uri="{FF2B5EF4-FFF2-40B4-BE49-F238E27FC236}">
                <a16:creationId xmlns:a16="http://schemas.microsoft.com/office/drawing/2014/main" id="{89D7FFE5-2D96-71B4-FFC2-428AB2198E69}"/>
              </a:ext>
            </a:extLst>
          </p:cNvPr>
          <p:cNvCxnSpPr>
            <a:cxnSpLocks/>
            <a:endCxn id="15" idx="3"/>
          </p:cNvCxnSpPr>
          <p:nvPr/>
        </p:nvCxnSpPr>
        <p:spPr>
          <a:xfrm flipV="1">
            <a:off x="2693504" y="2740362"/>
            <a:ext cx="266462" cy="321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A85B789-49E1-55EA-D6FA-8E9FB6130317}"/>
              </a:ext>
            </a:extLst>
          </p:cNvPr>
          <p:cNvCxnSpPr>
            <a:cxnSpLocks/>
          </p:cNvCxnSpPr>
          <p:nvPr/>
        </p:nvCxnSpPr>
        <p:spPr>
          <a:xfrm flipV="1">
            <a:off x="4283469" y="3866322"/>
            <a:ext cx="596644" cy="241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A10FD30-9212-3D08-BD3F-E76A7A0E07ED}"/>
              </a:ext>
            </a:extLst>
          </p:cNvPr>
          <p:cNvSpPr txBox="1"/>
          <p:nvPr/>
        </p:nvSpPr>
        <p:spPr>
          <a:xfrm>
            <a:off x="4880113" y="3715088"/>
            <a:ext cx="1540565" cy="271934"/>
          </a:xfrm>
          <a:prstGeom prst="rect">
            <a:avLst/>
          </a:prstGeom>
          <a:solidFill>
            <a:schemeClr val="bg1"/>
          </a:solidFill>
          <a:ln w="19050">
            <a:solidFill>
              <a:schemeClr val="tx1"/>
            </a:solidFill>
          </a:ln>
        </p:spPr>
        <p:txBody>
          <a:bodyPr wrap="square" rtlCol="0">
            <a:spAutoFit/>
          </a:bodyPr>
          <a:lstStyle/>
          <a:p>
            <a:r>
              <a:rPr lang="en-US" sz="1167" dirty="0"/>
              <a:t>Cibolo Ck at FM 541</a:t>
            </a:r>
          </a:p>
        </p:txBody>
      </p:sp>
      <p:sp>
        <p:nvSpPr>
          <p:cNvPr id="22" name="Content Placeholder 4">
            <a:extLst>
              <a:ext uri="{FF2B5EF4-FFF2-40B4-BE49-F238E27FC236}">
                <a16:creationId xmlns:a16="http://schemas.microsoft.com/office/drawing/2014/main" id="{2BDF4F5C-6DD3-003E-2598-7ED2DD6A3058}"/>
              </a:ext>
            </a:extLst>
          </p:cNvPr>
          <p:cNvSpPr txBox="1">
            <a:spLocks/>
          </p:cNvSpPr>
          <p:nvPr/>
        </p:nvSpPr>
        <p:spPr>
          <a:xfrm>
            <a:off x="6866655" y="1324221"/>
            <a:ext cx="3293345" cy="3875259"/>
          </a:xfrm>
          <a:prstGeom prst="rect">
            <a:avLst/>
          </a:prstGeom>
        </p:spPr>
        <p:txBody>
          <a:bodyPr vert="horz" lIns="91440" tIns="45720" rIns="91440" bIns="45720" rtlCol="0" anchor="ctr">
            <a:normAutofit fontScale="85000" lnSpcReduction="20000"/>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2000" dirty="0"/>
              <a:t>TCEQ_20823: Upper Cibolo Creek at River Road Dam</a:t>
            </a:r>
          </a:p>
          <a:p>
            <a:pPr marL="457200" indent="0">
              <a:buNone/>
            </a:pPr>
            <a:r>
              <a:rPr lang="en-US" sz="2000" dirty="0"/>
              <a:t>Drop RT WQ</a:t>
            </a:r>
          </a:p>
          <a:p>
            <a:pPr marL="457200" indent="0">
              <a:buNone/>
            </a:pPr>
            <a:endParaRPr lang="en-US" sz="2000" dirty="0"/>
          </a:p>
          <a:p>
            <a:r>
              <a:rPr lang="en-US" sz="2000" dirty="0"/>
              <a:t>TCEQ_12802</a:t>
            </a:r>
          </a:p>
          <a:p>
            <a:pPr marL="457200" indent="0">
              <a:buNone/>
            </a:pPr>
            <a:r>
              <a:rPr lang="en-US" sz="2000" dirty="0"/>
              <a:t>Drop BS</a:t>
            </a:r>
          </a:p>
          <a:p>
            <a:pPr marL="457200" indent="0">
              <a:buNone/>
            </a:pPr>
            <a:endParaRPr lang="en-US" sz="2000" dirty="0"/>
          </a:p>
          <a:p>
            <a:r>
              <a:rPr lang="en-US" sz="2000" dirty="0"/>
              <a:t>TCEQ_12741: Martinez Creek at North Gable Rd</a:t>
            </a:r>
          </a:p>
          <a:p>
            <a:pPr marL="457200" indent="0">
              <a:buNone/>
            </a:pPr>
            <a:r>
              <a:rPr lang="en-US" sz="2000" dirty="0"/>
              <a:t>Drop 24 HR DO</a:t>
            </a:r>
          </a:p>
          <a:p>
            <a:pPr marL="457200" indent="0">
              <a:buNone/>
            </a:pPr>
            <a:endParaRPr lang="en-US" sz="2000" dirty="0"/>
          </a:p>
          <a:p>
            <a:r>
              <a:rPr lang="en-US" sz="2000" dirty="0"/>
              <a:t>TCEQ_12784: Santa Clara Ck </a:t>
            </a:r>
            <a:r>
              <a:rPr lang="en-US" sz="2000" dirty="0" err="1"/>
              <a:t>nw</a:t>
            </a:r>
            <a:r>
              <a:rPr lang="en-US" sz="2000" dirty="0"/>
              <a:t> New Berlin</a:t>
            </a:r>
          </a:p>
          <a:p>
            <a:pPr marL="457200" indent="0">
              <a:buNone/>
            </a:pPr>
            <a:r>
              <a:rPr lang="en-US" sz="2000" dirty="0"/>
              <a:t>Drop RT WQ</a:t>
            </a:r>
          </a:p>
          <a:p>
            <a:pPr marL="0" indent="0">
              <a:buNone/>
            </a:pPr>
            <a:endParaRPr lang="en-US" sz="2000" dirty="0"/>
          </a:p>
        </p:txBody>
      </p:sp>
      <p:sp>
        <p:nvSpPr>
          <p:cNvPr id="23" name="Title 1">
            <a:extLst>
              <a:ext uri="{FF2B5EF4-FFF2-40B4-BE49-F238E27FC236}">
                <a16:creationId xmlns:a16="http://schemas.microsoft.com/office/drawing/2014/main" id="{4119B9CE-A85E-113E-B94D-AB9E26FBA480}"/>
              </a:ext>
            </a:extLst>
          </p:cNvPr>
          <p:cNvSpPr txBox="1">
            <a:spLocks/>
          </p:cNvSpPr>
          <p:nvPr/>
        </p:nvSpPr>
        <p:spPr>
          <a:xfrm>
            <a:off x="6866654" y="145246"/>
            <a:ext cx="3293345" cy="1104636"/>
          </a:xfrm>
          <a:prstGeom prst="rect">
            <a:avLst/>
          </a:prstGeom>
        </p:spPr>
        <p:txBody>
          <a:bodyPr vert="horz" lIns="91440" tIns="45720" rIns="91440" bIns="45720" rtlCol="0" anchor="ctr">
            <a:normAutofit fontScale="90000" lnSpcReduction="100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Cibolo Watershed</a:t>
            </a:r>
          </a:p>
        </p:txBody>
      </p:sp>
    </p:spTree>
    <p:extLst>
      <p:ext uri="{BB962C8B-B14F-4D97-AF65-F5344CB8AC3E}">
        <p14:creationId xmlns:p14="http://schemas.microsoft.com/office/powerpoint/2010/main" val="343976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9E2233-445A-4F6B-20D7-9AC97E56181D}"/>
              </a:ext>
            </a:extLst>
          </p:cNvPr>
          <p:cNvPicPr>
            <a:picLocks noChangeAspect="1"/>
          </p:cNvPicPr>
          <p:nvPr/>
        </p:nvPicPr>
        <p:blipFill>
          <a:blip r:embed="rId3"/>
          <a:stretch>
            <a:fillRect/>
          </a:stretch>
        </p:blipFill>
        <p:spPr>
          <a:xfrm>
            <a:off x="0" y="0"/>
            <a:ext cx="6874784" cy="5316034"/>
          </a:xfrm>
          <a:prstGeom prst="rect">
            <a:avLst/>
          </a:prstGeom>
        </p:spPr>
      </p:pic>
      <p:sp>
        <p:nvSpPr>
          <p:cNvPr id="4" name="Oval 3">
            <a:extLst>
              <a:ext uri="{FF2B5EF4-FFF2-40B4-BE49-F238E27FC236}">
                <a16:creationId xmlns:a16="http://schemas.microsoft.com/office/drawing/2014/main" id="{5625C487-96F0-BA38-3D63-564C136242AB}"/>
              </a:ext>
            </a:extLst>
          </p:cNvPr>
          <p:cNvSpPr/>
          <p:nvPr/>
        </p:nvSpPr>
        <p:spPr>
          <a:xfrm>
            <a:off x="4100647" y="3786809"/>
            <a:ext cx="610501" cy="219859"/>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CEDCF9FE-E546-444A-7236-A4AF060B4F69}"/>
              </a:ext>
            </a:extLst>
          </p:cNvPr>
          <p:cNvCxnSpPr>
            <a:cxnSpLocks/>
          </p:cNvCxnSpPr>
          <p:nvPr/>
        </p:nvCxnSpPr>
        <p:spPr>
          <a:xfrm flipV="1">
            <a:off x="4919574" y="3736649"/>
            <a:ext cx="596644" cy="241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340A4C-54EB-C7EC-889B-CB362FEC3A1C}"/>
              </a:ext>
            </a:extLst>
          </p:cNvPr>
          <p:cNvSpPr txBox="1"/>
          <p:nvPr/>
        </p:nvSpPr>
        <p:spPr>
          <a:xfrm>
            <a:off x="5114308" y="3585415"/>
            <a:ext cx="1659834" cy="271934"/>
          </a:xfrm>
          <a:prstGeom prst="rect">
            <a:avLst/>
          </a:prstGeom>
          <a:solidFill>
            <a:schemeClr val="bg1"/>
          </a:solidFill>
          <a:ln w="19050">
            <a:solidFill>
              <a:schemeClr val="tx1"/>
            </a:solidFill>
          </a:ln>
        </p:spPr>
        <p:txBody>
          <a:bodyPr wrap="square" rtlCol="0">
            <a:spAutoFit/>
          </a:bodyPr>
          <a:lstStyle/>
          <a:p>
            <a:r>
              <a:rPr lang="en-US" sz="1167" dirty="0"/>
              <a:t>Medina River at 1604</a:t>
            </a:r>
          </a:p>
        </p:txBody>
      </p:sp>
      <p:sp>
        <p:nvSpPr>
          <p:cNvPr id="7" name="Content Placeholder 4">
            <a:extLst>
              <a:ext uri="{FF2B5EF4-FFF2-40B4-BE49-F238E27FC236}">
                <a16:creationId xmlns:a16="http://schemas.microsoft.com/office/drawing/2014/main" id="{A761BA17-B51D-DA01-E7DD-2E81DB99B693}"/>
              </a:ext>
            </a:extLst>
          </p:cNvPr>
          <p:cNvSpPr txBox="1">
            <a:spLocks/>
          </p:cNvSpPr>
          <p:nvPr/>
        </p:nvSpPr>
        <p:spPr>
          <a:xfrm>
            <a:off x="6866655" y="1324221"/>
            <a:ext cx="3293345" cy="3875259"/>
          </a:xfrm>
          <a:prstGeom prst="rect">
            <a:avLst/>
          </a:prstGeom>
        </p:spPr>
        <p:txBody>
          <a:bodyPr vert="horz" lIns="91440" tIns="45720" rIns="91440" bIns="45720" rtlCol="0" anchor="ctr">
            <a:normAutofit/>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2000" dirty="0"/>
              <a:t>TCEQ_14200: Medina River at CR 484</a:t>
            </a:r>
          </a:p>
          <a:p>
            <a:pPr marL="457200" indent="0">
              <a:buNone/>
            </a:pPr>
            <a:r>
              <a:rPr lang="en-US" sz="2000" dirty="0"/>
              <a:t>Method change</a:t>
            </a:r>
          </a:p>
          <a:p>
            <a:pPr marL="457200" indent="0">
              <a:buNone/>
            </a:pPr>
            <a:endParaRPr lang="en-US" sz="2000" dirty="0"/>
          </a:p>
          <a:p>
            <a:r>
              <a:rPr lang="en-US" sz="2000" dirty="0"/>
              <a:t>1903_04</a:t>
            </a:r>
          </a:p>
          <a:p>
            <a:pPr marL="457200" indent="0">
              <a:buNone/>
            </a:pPr>
            <a:r>
              <a:rPr lang="en-US" sz="2000" dirty="0"/>
              <a:t>Recon historical site</a:t>
            </a:r>
          </a:p>
        </p:txBody>
      </p:sp>
      <p:sp>
        <p:nvSpPr>
          <p:cNvPr id="8" name="Title 1">
            <a:extLst>
              <a:ext uri="{FF2B5EF4-FFF2-40B4-BE49-F238E27FC236}">
                <a16:creationId xmlns:a16="http://schemas.microsoft.com/office/drawing/2014/main" id="{324590C7-F2A9-0283-DE2E-7DF2B2A005FF}"/>
              </a:ext>
            </a:extLst>
          </p:cNvPr>
          <p:cNvSpPr txBox="1">
            <a:spLocks/>
          </p:cNvSpPr>
          <p:nvPr/>
        </p:nvSpPr>
        <p:spPr>
          <a:xfrm>
            <a:off x="6866654" y="145246"/>
            <a:ext cx="3293345" cy="1104636"/>
          </a:xfrm>
          <a:prstGeom prst="rect">
            <a:avLst/>
          </a:prstGeom>
        </p:spPr>
        <p:txBody>
          <a:bodyPr vert="horz" lIns="91440" tIns="45720" rIns="91440" bIns="45720" rtlCol="0" anchor="ctr">
            <a:normAutofit fontScale="90000" lnSpcReduction="100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Medina Watershed</a:t>
            </a:r>
          </a:p>
        </p:txBody>
      </p:sp>
    </p:spTree>
    <p:extLst>
      <p:ext uri="{BB962C8B-B14F-4D97-AF65-F5344CB8AC3E}">
        <p14:creationId xmlns:p14="http://schemas.microsoft.com/office/powerpoint/2010/main" val="345340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98FAB4-E956-5B38-C60D-9E2956DE6710}"/>
              </a:ext>
            </a:extLst>
          </p:cNvPr>
          <p:cNvPicPr>
            <a:picLocks noChangeAspect="1"/>
          </p:cNvPicPr>
          <p:nvPr/>
        </p:nvPicPr>
        <p:blipFill>
          <a:blip r:embed="rId3"/>
          <a:stretch>
            <a:fillRect/>
          </a:stretch>
        </p:blipFill>
        <p:spPr>
          <a:xfrm>
            <a:off x="0" y="0"/>
            <a:ext cx="6875701" cy="5315424"/>
          </a:xfrm>
          <a:prstGeom prst="rect">
            <a:avLst/>
          </a:prstGeom>
        </p:spPr>
      </p:pic>
      <p:cxnSp>
        <p:nvCxnSpPr>
          <p:cNvPr id="4" name="Straight Connector 3">
            <a:extLst>
              <a:ext uri="{FF2B5EF4-FFF2-40B4-BE49-F238E27FC236}">
                <a16:creationId xmlns:a16="http://schemas.microsoft.com/office/drawing/2014/main" id="{6E660DD7-F5C7-1AF9-CF5F-1AE686BD2FB6}"/>
              </a:ext>
            </a:extLst>
          </p:cNvPr>
          <p:cNvCxnSpPr>
            <a:cxnSpLocks/>
          </p:cNvCxnSpPr>
          <p:nvPr/>
        </p:nvCxnSpPr>
        <p:spPr>
          <a:xfrm flipH="1">
            <a:off x="3056907" y="2847561"/>
            <a:ext cx="262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EAE7966-6032-E8CC-86B4-DE09451E270B}"/>
              </a:ext>
            </a:extLst>
          </p:cNvPr>
          <p:cNvSpPr txBox="1"/>
          <p:nvPr/>
        </p:nvSpPr>
        <p:spPr>
          <a:xfrm>
            <a:off x="805071" y="2585566"/>
            <a:ext cx="2261776" cy="271934"/>
          </a:xfrm>
          <a:prstGeom prst="rect">
            <a:avLst/>
          </a:prstGeom>
          <a:solidFill>
            <a:schemeClr val="bg1"/>
          </a:solidFill>
          <a:ln w="19050">
            <a:solidFill>
              <a:schemeClr val="tx1"/>
            </a:solidFill>
          </a:ln>
        </p:spPr>
        <p:txBody>
          <a:bodyPr wrap="square" rtlCol="0">
            <a:spAutoFit/>
          </a:bodyPr>
          <a:lstStyle/>
          <a:p>
            <a:r>
              <a:rPr lang="en-US" sz="1167" dirty="0" err="1"/>
              <a:t>Walzem</a:t>
            </a:r>
            <a:r>
              <a:rPr lang="en-US" sz="1167" dirty="0"/>
              <a:t> Creek at Holbrook Rd</a:t>
            </a:r>
          </a:p>
        </p:txBody>
      </p:sp>
      <p:cxnSp>
        <p:nvCxnSpPr>
          <p:cNvPr id="7" name="Straight Connector 6">
            <a:extLst>
              <a:ext uri="{FF2B5EF4-FFF2-40B4-BE49-F238E27FC236}">
                <a16:creationId xmlns:a16="http://schemas.microsoft.com/office/drawing/2014/main" id="{55138E07-7E12-1152-F57A-C9F6BE902D35}"/>
              </a:ext>
            </a:extLst>
          </p:cNvPr>
          <p:cNvCxnSpPr>
            <a:cxnSpLocks/>
            <a:stCxn id="8" idx="1"/>
          </p:cNvCxnSpPr>
          <p:nvPr/>
        </p:nvCxnSpPr>
        <p:spPr>
          <a:xfrm flipH="1">
            <a:off x="3545520" y="4104729"/>
            <a:ext cx="262763" cy="144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33A023-4201-2AD6-0E9B-6B30F99388A0}"/>
              </a:ext>
            </a:extLst>
          </p:cNvPr>
          <p:cNvSpPr txBox="1"/>
          <p:nvPr/>
        </p:nvSpPr>
        <p:spPr>
          <a:xfrm>
            <a:off x="3808283" y="3968762"/>
            <a:ext cx="2261776" cy="271934"/>
          </a:xfrm>
          <a:prstGeom prst="rect">
            <a:avLst/>
          </a:prstGeom>
          <a:solidFill>
            <a:schemeClr val="bg1"/>
          </a:solidFill>
          <a:ln w="19050">
            <a:solidFill>
              <a:schemeClr val="tx1"/>
            </a:solidFill>
          </a:ln>
        </p:spPr>
        <p:txBody>
          <a:bodyPr wrap="square" rtlCol="0">
            <a:spAutoFit/>
          </a:bodyPr>
          <a:lstStyle/>
          <a:p>
            <a:r>
              <a:rPr lang="en-US" sz="1167" dirty="0" err="1"/>
              <a:t>Rosillo</a:t>
            </a:r>
            <a:r>
              <a:rPr lang="en-US" sz="1167" dirty="0"/>
              <a:t> Creek at WW White Rd</a:t>
            </a:r>
          </a:p>
        </p:txBody>
      </p:sp>
      <p:cxnSp>
        <p:nvCxnSpPr>
          <p:cNvPr id="10" name="Straight Connector 9">
            <a:extLst>
              <a:ext uri="{FF2B5EF4-FFF2-40B4-BE49-F238E27FC236}">
                <a16:creationId xmlns:a16="http://schemas.microsoft.com/office/drawing/2014/main" id="{CBA43E1D-FAD0-966E-A5CC-477E04434EEA}"/>
              </a:ext>
            </a:extLst>
          </p:cNvPr>
          <p:cNvCxnSpPr>
            <a:cxnSpLocks/>
          </p:cNvCxnSpPr>
          <p:nvPr/>
        </p:nvCxnSpPr>
        <p:spPr>
          <a:xfrm flipH="1">
            <a:off x="2997272" y="3391429"/>
            <a:ext cx="262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4AA41CE-A29B-A4D9-F025-A418CDF4E339}"/>
              </a:ext>
            </a:extLst>
          </p:cNvPr>
          <p:cNvSpPr txBox="1"/>
          <p:nvPr/>
        </p:nvSpPr>
        <p:spPr>
          <a:xfrm>
            <a:off x="745436" y="3129434"/>
            <a:ext cx="2261776" cy="271934"/>
          </a:xfrm>
          <a:prstGeom prst="rect">
            <a:avLst/>
          </a:prstGeom>
          <a:solidFill>
            <a:schemeClr val="bg1"/>
          </a:solidFill>
          <a:ln w="19050">
            <a:solidFill>
              <a:schemeClr val="tx1"/>
            </a:solidFill>
          </a:ln>
        </p:spPr>
        <p:txBody>
          <a:bodyPr wrap="square" rtlCol="0">
            <a:spAutoFit/>
          </a:bodyPr>
          <a:lstStyle/>
          <a:p>
            <a:r>
              <a:rPr lang="en-US" sz="1167" dirty="0" err="1"/>
              <a:t>Menger</a:t>
            </a:r>
            <a:r>
              <a:rPr lang="en-US" sz="1167" dirty="0"/>
              <a:t> Creek at Coliseum Rd</a:t>
            </a:r>
          </a:p>
        </p:txBody>
      </p:sp>
      <p:cxnSp>
        <p:nvCxnSpPr>
          <p:cNvPr id="12" name="Straight Connector 11">
            <a:extLst>
              <a:ext uri="{FF2B5EF4-FFF2-40B4-BE49-F238E27FC236}">
                <a16:creationId xmlns:a16="http://schemas.microsoft.com/office/drawing/2014/main" id="{63DC6C3E-D116-218E-D5A4-6F604CC3E56E}"/>
              </a:ext>
            </a:extLst>
          </p:cNvPr>
          <p:cNvCxnSpPr>
            <a:cxnSpLocks/>
            <a:stCxn id="13" idx="1"/>
          </p:cNvCxnSpPr>
          <p:nvPr/>
        </p:nvCxnSpPr>
        <p:spPr>
          <a:xfrm flipH="1">
            <a:off x="3329609" y="3206254"/>
            <a:ext cx="262763" cy="144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7496623-901E-365B-C070-2868C042F4B8}"/>
              </a:ext>
            </a:extLst>
          </p:cNvPr>
          <p:cNvSpPr txBox="1"/>
          <p:nvPr/>
        </p:nvSpPr>
        <p:spPr>
          <a:xfrm>
            <a:off x="3592372" y="3070287"/>
            <a:ext cx="2261776" cy="271934"/>
          </a:xfrm>
          <a:prstGeom prst="rect">
            <a:avLst/>
          </a:prstGeom>
          <a:solidFill>
            <a:schemeClr val="bg1"/>
          </a:solidFill>
          <a:ln w="19050">
            <a:solidFill>
              <a:schemeClr val="tx1"/>
            </a:solidFill>
          </a:ln>
        </p:spPr>
        <p:txBody>
          <a:bodyPr wrap="square" rtlCol="0">
            <a:spAutoFit/>
          </a:bodyPr>
          <a:lstStyle/>
          <a:p>
            <a:r>
              <a:rPr lang="en-US" sz="1167" dirty="0"/>
              <a:t>Salado Creek at Gembler Rd</a:t>
            </a:r>
          </a:p>
        </p:txBody>
      </p:sp>
      <p:sp>
        <p:nvSpPr>
          <p:cNvPr id="14" name="Content Placeholder 4">
            <a:extLst>
              <a:ext uri="{FF2B5EF4-FFF2-40B4-BE49-F238E27FC236}">
                <a16:creationId xmlns:a16="http://schemas.microsoft.com/office/drawing/2014/main" id="{CF12139B-2512-6121-069D-62E48F3C0526}"/>
              </a:ext>
            </a:extLst>
          </p:cNvPr>
          <p:cNvSpPr txBox="1">
            <a:spLocks/>
          </p:cNvSpPr>
          <p:nvPr/>
        </p:nvSpPr>
        <p:spPr>
          <a:xfrm>
            <a:off x="6852407" y="1242261"/>
            <a:ext cx="3307593" cy="3991200"/>
          </a:xfrm>
          <a:prstGeom prst="rect">
            <a:avLst/>
          </a:prstGeom>
        </p:spPr>
        <p:txBody>
          <a:bodyPr vert="horz" lIns="91440" tIns="45720" rIns="91440" bIns="45720" rtlCol="0" anchor="ctr">
            <a:normAutofit fontScale="92500" lnSpcReduction="10000"/>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2000" dirty="0"/>
              <a:t>TCEQ_12870: Salado Creek at Gembler Rd</a:t>
            </a:r>
          </a:p>
          <a:p>
            <a:pPr marL="457200" indent="0">
              <a:buNone/>
            </a:pPr>
            <a:r>
              <a:rPr lang="en-US" sz="2000" dirty="0"/>
              <a:t>Drop RT/BS</a:t>
            </a:r>
          </a:p>
          <a:p>
            <a:pPr marL="457200" indent="0">
              <a:buNone/>
            </a:pPr>
            <a:endParaRPr lang="en-US" sz="2000" dirty="0"/>
          </a:p>
          <a:p>
            <a:r>
              <a:rPr lang="en-US" sz="2000" dirty="0"/>
              <a:t>TCEQ_12698/12690/ 12693: Salado Creek tributaries</a:t>
            </a:r>
          </a:p>
          <a:p>
            <a:pPr marL="457200" indent="0">
              <a:buNone/>
            </a:pPr>
            <a:r>
              <a:rPr lang="en-US" sz="2000" dirty="0"/>
              <a:t>Drop RT WQ</a:t>
            </a:r>
          </a:p>
          <a:p>
            <a:pPr marL="457200" indent="0">
              <a:buNone/>
            </a:pPr>
            <a:endParaRPr lang="en-US" sz="2000" dirty="0"/>
          </a:p>
          <a:p>
            <a:r>
              <a:rPr lang="en-US" sz="2000" dirty="0"/>
              <a:t>TCEQ_14929: Salado Creek at Comanche Park</a:t>
            </a:r>
          </a:p>
          <a:p>
            <a:pPr marL="457200" indent="0">
              <a:buNone/>
            </a:pPr>
            <a:r>
              <a:rPr lang="en-US" sz="2000" dirty="0"/>
              <a:t>Increase biological monitoring</a:t>
            </a:r>
          </a:p>
        </p:txBody>
      </p:sp>
      <p:sp>
        <p:nvSpPr>
          <p:cNvPr id="15" name="Title 1">
            <a:extLst>
              <a:ext uri="{FF2B5EF4-FFF2-40B4-BE49-F238E27FC236}">
                <a16:creationId xmlns:a16="http://schemas.microsoft.com/office/drawing/2014/main" id="{B689D279-3BF7-D16E-8ADA-FC77A94EE251}"/>
              </a:ext>
            </a:extLst>
          </p:cNvPr>
          <p:cNvSpPr txBox="1">
            <a:spLocks/>
          </p:cNvSpPr>
          <p:nvPr/>
        </p:nvSpPr>
        <p:spPr>
          <a:xfrm>
            <a:off x="6866654" y="145246"/>
            <a:ext cx="3293345" cy="1104636"/>
          </a:xfrm>
          <a:prstGeom prst="rect">
            <a:avLst/>
          </a:prstGeom>
        </p:spPr>
        <p:txBody>
          <a:bodyPr vert="horz" lIns="91440" tIns="45720" rIns="91440" bIns="45720" rtlCol="0" anchor="ctr">
            <a:normAutofit fontScale="900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Salado Creek</a:t>
            </a:r>
          </a:p>
        </p:txBody>
      </p:sp>
    </p:spTree>
    <p:extLst>
      <p:ext uri="{BB962C8B-B14F-4D97-AF65-F5344CB8AC3E}">
        <p14:creationId xmlns:p14="http://schemas.microsoft.com/office/powerpoint/2010/main" val="2310035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3CB86-E209-01E0-339E-61760E68F910}"/>
              </a:ext>
            </a:extLst>
          </p:cNvPr>
          <p:cNvPicPr>
            <a:picLocks noChangeAspect="1"/>
          </p:cNvPicPr>
          <p:nvPr/>
        </p:nvPicPr>
        <p:blipFill>
          <a:blip r:embed="rId3"/>
          <a:stretch>
            <a:fillRect/>
          </a:stretch>
        </p:blipFill>
        <p:spPr>
          <a:xfrm>
            <a:off x="0" y="1213895"/>
            <a:ext cx="5079197" cy="3924639"/>
          </a:xfrm>
          <a:prstGeom prst="rect">
            <a:avLst/>
          </a:prstGeom>
        </p:spPr>
      </p:pic>
      <p:pic>
        <p:nvPicPr>
          <p:cNvPr id="5" name="Picture 4">
            <a:extLst>
              <a:ext uri="{FF2B5EF4-FFF2-40B4-BE49-F238E27FC236}">
                <a16:creationId xmlns:a16="http://schemas.microsoft.com/office/drawing/2014/main" id="{C60D699D-8EC6-6BDB-9A75-252F37FCA8B8}"/>
              </a:ext>
            </a:extLst>
          </p:cNvPr>
          <p:cNvPicPr>
            <a:picLocks noChangeAspect="1"/>
          </p:cNvPicPr>
          <p:nvPr/>
        </p:nvPicPr>
        <p:blipFill>
          <a:blip r:embed="rId4"/>
          <a:stretch>
            <a:fillRect/>
          </a:stretch>
        </p:blipFill>
        <p:spPr>
          <a:xfrm>
            <a:off x="5079198" y="1212576"/>
            <a:ext cx="5080801" cy="3927834"/>
          </a:xfrm>
          <a:prstGeom prst="rect">
            <a:avLst/>
          </a:prstGeom>
        </p:spPr>
      </p:pic>
      <p:sp>
        <p:nvSpPr>
          <p:cNvPr id="6" name="Title 1">
            <a:extLst>
              <a:ext uri="{FF2B5EF4-FFF2-40B4-BE49-F238E27FC236}">
                <a16:creationId xmlns:a16="http://schemas.microsoft.com/office/drawing/2014/main" id="{A3333CAB-CD0F-99EE-8D61-AA69BEF3F5E1}"/>
              </a:ext>
            </a:extLst>
          </p:cNvPr>
          <p:cNvSpPr txBox="1">
            <a:spLocks/>
          </p:cNvSpPr>
          <p:nvPr/>
        </p:nvSpPr>
        <p:spPr>
          <a:xfrm>
            <a:off x="5079198" y="145246"/>
            <a:ext cx="5080802" cy="1104636"/>
          </a:xfrm>
          <a:prstGeom prst="rect">
            <a:avLst/>
          </a:prstGeom>
        </p:spPr>
        <p:txBody>
          <a:bodyPr vert="horz" lIns="91440" tIns="45720" rIns="91440" bIns="45720" rtlCol="0" anchor="ctr">
            <a:normAutofit fontScale="975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Medio Creek</a:t>
            </a:r>
          </a:p>
        </p:txBody>
      </p:sp>
      <p:sp>
        <p:nvSpPr>
          <p:cNvPr id="7" name="Title 1">
            <a:extLst>
              <a:ext uri="{FF2B5EF4-FFF2-40B4-BE49-F238E27FC236}">
                <a16:creationId xmlns:a16="http://schemas.microsoft.com/office/drawing/2014/main" id="{27DA7ABA-A7D1-1453-DE41-BC5FB8BB07B5}"/>
              </a:ext>
            </a:extLst>
          </p:cNvPr>
          <p:cNvSpPr txBox="1">
            <a:spLocks/>
          </p:cNvSpPr>
          <p:nvPr/>
        </p:nvSpPr>
        <p:spPr>
          <a:xfrm>
            <a:off x="-1605" y="145246"/>
            <a:ext cx="5080802" cy="1104636"/>
          </a:xfrm>
          <a:prstGeom prst="rect">
            <a:avLst/>
          </a:prstGeom>
        </p:spPr>
        <p:txBody>
          <a:bodyPr vert="horz" lIns="91440" tIns="45720" rIns="91440" bIns="45720" rtlCol="0" anchor="ctr">
            <a:normAutofit fontScale="975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n-US" dirty="0"/>
              <a:t>Leon Watershed</a:t>
            </a:r>
          </a:p>
        </p:txBody>
      </p:sp>
    </p:spTree>
    <p:extLst>
      <p:ext uri="{BB962C8B-B14F-4D97-AF65-F5344CB8AC3E}">
        <p14:creationId xmlns:p14="http://schemas.microsoft.com/office/powerpoint/2010/main" val="68931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45FB59-7CD3-00DE-7BA9-2BB7FDD222B6}"/>
              </a:ext>
            </a:extLst>
          </p:cNvPr>
          <p:cNvSpPr txBox="1">
            <a:spLocks/>
          </p:cNvSpPr>
          <p:nvPr/>
        </p:nvSpPr>
        <p:spPr>
          <a:xfrm>
            <a:off x="556591" y="360495"/>
            <a:ext cx="6092411" cy="1104636"/>
          </a:xfrm>
          <a:prstGeom prst="rect">
            <a:avLst/>
          </a:prstGeom>
        </p:spPr>
        <p:txBody>
          <a:bodyPr vert="horz" lIns="91440" tIns="45720" rIns="91440" bIns="45720" rtlCol="0" anchor="ctr">
            <a:normAutofit fontScale="97500"/>
          </a:bodyPr>
          <a:lstStyle>
            <a:lvl1pPr algn="ctr" defTabSz="761970" rtl="0" eaLnBrk="1" latinLnBrk="0" hangingPunct="1">
              <a:lnSpc>
                <a:spcPct val="90000"/>
              </a:lnSpc>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pPr algn="l"/>
            <a:r>
              <a:rPr lang="en-US" dirty="0"/>
              <a:t>Monitoring Removals</a:t>
            </a:r>
          </a:p>
        </p:txBody>
      </p:sp>
      <p:sp>
        <p:nvSpPr>
          <p:cNvPr id="8" name="Content Placeholder 4">
            <a:extLst>
              <a:ext uri="{FF2B5EF4-FFF2-40B4-BE49-F238E27FC236}">
                <a16:creationId xmlns:a16="http://schemas.microsoft.com/office/drawing/2014/main" id="{491FFDE3-5CFD-DCA7-ECEC-E9E26EC6D757}"/>
              </a:ext>
            </a:extLst>
          </p:cNvPr>
          <p:cNvSpPr txBox="1">
            <a:spLocks/>
          </p:cNvSpPr>
          <p:nvPr/>
        </p:nvSpPr>
        <p:spPr>
          <a:xfrm>
            <a:off x="556591" y="1272209"/>
            <a:ext cx="4523409" cy="3875259"/>
          </a:xfrm>
          <a:prstGeom prst="rect">
            <a:avLst/>
          </a:prstGeom>
        </p:spPr>
        <p:txBody>
          <a:bodyPr vert="horz" lIns="91440" tIns="45720" rIns="91440" bIns="45720" rtlCol="0">
            <a:normAutofit fontScale="92500" lnSpcReduction="10000"/>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3000" dirty="0"/>
              <a:t>Lower San Antonio River</a:t>
            </a:r>
          </a:p>
          <a:p>
            <a:r>
              <a:rPr lang="en-US" sz="2200" dirty="0"/>
              <a:t>TCEQ_12789: SAR at US 77</a:t>
            </a:r>
          </a:p>
          <a:p>
            <a:pPr lvl="1"/>
            <a:r>
              <a:rPr lang="en-US" sz="2200" dirty="0"/>
              <a:t>Routine water quality</a:t>
            </a:r>
          </a:p>
          <a:p>
            <a:pPr marL="0" indent="0">
              <a:buNone/>
            </a:pPr>
            <a:r>
              <a:rPr lang="en-US" sz="3000" dirty="0"/>
              <a:t>Upper San Antonio River</a:t>
            </a:r>
          </a:p>
          <a:p>
            <a:r>
              <a:rPr lang="en-US" sz="2200" dirty="0"/>
              <a:t>TCEQ_18865: SAR at Lexington Ave</a:t>
            </a:r>
          </a:p>
          <a:p>
            <a:pPr lvl="1"/>
            <a:r>
              <a:rPr lang="en-US" sz="2200" dirty="0"/>
              <a:t>24 HR DO</a:t>
            </a:r>
          </a:p>
          <a:p>
            <a:pPr marL="0" indent="0">
              <a:buNone/>
            </a:pPr>
            <a:r>
              <a:rPr lang="en-US" sz="3000" dirty="0"/>
              <a:t>Lower Cibolo Creek</a:t>
            </a:r>
          </a:p>
          <a:p>
            <a:r>
              <a:rPr lang="en-US" sz="2200" dirty="0"/>
              <a:t>TCEQ_12802: Cibolo Creek at FM 541</a:t>
            </a:r>
          </a:p>
          <a:p>
            <a:pPr lvl="1"/>
            <a:r>
              <a:rPr lang="en-US" sz="2200" dirty="0"/>
              <a:t>Biological monitoring</a:t>
            </a:r>
          </a:p>
        </p:txBody>
      </p:sp>
      <p:sp>
        <p:nvSpPr>
          <p:cNvPr id="14" name="Content Placeholder 4">
            <a:extLst>
              <a:ext uri="{FF2B5EF4-FFF2-40B4-BE49-F238E27FC236}">
                <a16:creationId xmlns:a16="http://schemas.microsoft.com/office/drawing/2014/main" id="{AF88EC3B-6E87-7F6C-1E8C-FF179E041A9E}"/>
              </a:ext>
            </a:extLst>
          </p:cNvPr>
          <p:cNvSpPr txBox="1">
            <a:spLocks/>
          </p:cNvSpPr>
          <p:nvPr/>
        </p:nvSpPr>
        <p:spPr>
          <a:xfrm>
            <a:off x="5080000" y="1272209"/>
            <a:ext cx="4523409" cy="3875259"/>
          </a:xfrm>
          <a:prstGeom prst="rect">
            <a:avLst/>
          </a:prstGeom>
        </p:spPr>
        <p:txBody>
          <a:bodyPr vert="horz" lIns="91440" tIns="45720" rIns="91440" bIns="45720" rtlCol="0">
            <a:normAutofit fontScale="92500" lnSpcReduction="10000"/>
          </a:bodyPr>
          <a:lstStyle>
            <a:lvl1pPr marL="190492" indent="-190492" algn="l" defTabSz="761970" rtl="0" eaLnBrk="1" latinLnBrk="0" hangingPunct="1">
              <a:lnSpc>
                <a:spcPct val="90000"/>
              </a:lnSpc>
              <a:spcBef>
                <a:spcPts val="833"/>
              </a:spcBef>
              <a:buFont typeface="Arial" panose="020B0604020202020204" pitchFamily="34" charset="0"/>
              <a:buChar char="•"/>
              <a:defRPr sz="3200" kern="1200">
                <a:solidFill>
                  <a:schemeClr val="accent3">
                    <a:lumMod val="50000"/>
                  </a:schemeClr>
                </a:solidFill>
                <a:latin typeface="Arial" panose="020B0604020202020204" pitchFamily="34" charset="0"/>
                <a:ea typeface="+mn-ea"/>
                <a:cs typeface="Arial" panose="020B0604020202020204" pitchFamily="34" charset="0"/>
              </a:defRPr>
            </a:lvl1pPr>
            <a:lvl2pPr marL="571477" indent="-190492" algn="l" defTabSz="761970" rtl="0" eaLnBrk="1" latinLnBrk="0" hangingPunct="1">
              <a:lnSpc>
                <a:spcPct val="90000"/>
              </a:lnSpc>
              <a:spcBef>
                <a:spcPts val="417"/>
              </a:spcBef>
              <a:buFont typeface="Arial" panose="020B0604020202020204" pitchFamily="34" charset="0"/>
              <a:buChar char="•"/>
              <a:defRPr sz="2800" kern="1200">
                <a:solidFill>
                  <a:schemeClr val="accent3">
                    <a:lumMod val="50000"/>
                  </a:schemeClr>
                </a:solidFill>
                <a:latin typeface="Arial" panose="020B0604020202020204" pitchFamily="34" charset="0"/>
                <a:ea typeface="+mn-ea"/>
                <a:cs typeface="Arial" panose="020B0604020202020204" pitchFamily="34" charset="0"/>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accent3">
                    <a:lumMod val="50000"/>
                  </a:schemeClr>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accent3">
                    <a:lumMod val="50000"/>
                  </a:schemeClr>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3000" dirty="0"/>
              <a:t>Upper Cibolo Creek</a:t>
            </a:r>
          </a:p>
          <a:p>
            <a:r>
              <a:rPr lang="en-US" sz="2200" dirty="0"/>
              <a:t>TCEQ_20823: Upper Cibolo Creek at River Road Dam</a:t>
            </a:r>
          </a:p>
          <a:p>
            <a:pPr lvl="1"/>
            <a:r>
              <a:rPr lang="en-US" sz="2200" dirty="0"/>
              <a:t>Routine water quality</a:t>
            </a:r>
          </a:p>
          <a:p>
            <a:pPr marL="0" indent="0">
              <a:buNone/>
            </a:pPr>
            <a:r>
              <a:rPr lang="en-US" sz="3000" dirty="0"/>
              <a:t>Salado Creek</a:t>
            </a:r>
          </a:p>
          <a:p>
            <a:r>
              <a:rPr lang="en-US" sz="2200" dirty="0"/>
              <a:t>TCEQ_12870: Salado Creek at Gembler Rd</a:t>
            </a:r>
          </a:p>
          <a:p>
            <a:pPr lvl="1"/>
            <a:r>
              <a:rPr lang="en-US" sz="2200" dirty="0"/>
              <a:t>Routine water quality, biological monitoring</a:t>
            </a:r>
          </a:p>
          <a:p>
            <a:r>
              <a:rPr lang="en-US" sz="2200" dirty="0"/>
              <a:t>TCEQ_12690/12693/12698: Salado Creek tributaries</a:t>
            </a:r>
          </a:p>
          <a:p>
            <a:pPr lvl="1"/>
            <a:r>
              <a:rPr lang="en-US" sz="2200" dirty="0"/>
              <a:t>Routine water quality</a:t>
            </a:r>
          </a:p>
        </p:txBody>
      </p:sp>
    </p:spTree>
    <p:extLst>
      <p:ext uri="{BB962C8B-B14F-4D97-AF65-F5344CB8AC3E}">
        <p14:creationId xmlns:p14="http://schemas.microsoft.com/office/powerpoint/2010/main" val="32307153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_powerpoint_template_without_goals_objectives" id="{5A40113F-6E6D-4982-BE31-1BB587435401}" vid="{AAE37392-F83B-42E9-A527-10C0EB254E0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_powerpoint_template_without_goals_objectives" id="{5A40113F-6E6D-4982-BE31-1BB587435401}" vid="{D78BC69F-F569-48B1-AD52-4268616227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B3786BEED3A64AA94AF7A29E1CF8D2" ma:contentTypeVersion="13" ma:contentTypeDescription="Create a new document." ma:contentTypeScope="" ma:versionID="165a94703d1e2f82cef20414eb633c59">
  <xsd:schema xmlns:xsd="http://www.w3.org/2001/XMLSchema" xmlns:xs="http://www.w3.org/2001/XMLSchema" xmlns:p="http://schemas.microsoft.com/office/2006/metadata/properties" xmlns:ns3="f21853da-8c50-4e50-808c-e81e79ec8f13" xmlns:ns4="3822ada3-cc94-41a0-921a-c7220bd9900d" targetNamespace="http://schemas.microsoft.com/office/2006/metadata/properties" ma:root="true" ma:fieldsID="2b2c0cde89f93881a358696ba44bb1b1" ns3:_="" ns4:_="">
    <xsd:import namespace="f21853da-8c50-4e50-808c-e81e79ec8f13"/>
    <xsd:import namespace="3822ada3-cc94-41a0-921a-c7220bd9900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853da-8c50-4e50-808c-e81e79ec8f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22ada3-cc94-41a0-921a-c7220bd9900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289D16-0663-403C-9FD0-51E67832A599}">
  <ds:schemaRefs>
    <ds:schemaRef ds:uri="f21853da-8c50-4e50-808c-e81e79ec8f13"/>
    <ds:schemaRef ds:uri="http://schemas.microsoft.com/office/infopath/2007/PartnerControls"/>
    <ds:schemaRef ds:uri="http://schemas.microsoft.com/office/2006/documentManagement/types"/>
    <ds:schemaRef ds:uri="http://purl.org/dc/elements/1.1/"/>
    <ds:schemaRef ds:uri="http://www.w3.org/XML/1998/namespace"/>
    <ds:schemaRef ds:uri="http://schemas.microsoft.com/office/2006/metadata/properties"/>
    <ds:schemaRef ds:uri="http://purl.org/dc/dcmitype/"/>
    <ds:schemaRef ds:uri="http://purl.org/dc/terms/"/>
    <ds:schemaRef ds:uri="http://schemas.openxmlformats.org/package/2006/metadata/core-properties"/>
    <ds:schemaRef ds:uri="3822ada3-cc94-41a0-921a-c7220bd9900d"/>
  </ds:schemaRefs>
</ds:datastoreItem>
</file>

<file path=customXml/itemProps2.xml><?xml version="1.0" encoding="utf-8"?>
<ds:datastoreItem xmlns:ds="http://schemas.openxmlformats.org/officeDocument/2006/customXml" ds:itemID="{F9D2FBC1-4042-4AD8-B510-22E1D3AF3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1853da-8c50-4e50-808c-e81e79ec8f13"/>
    <ds:schemaRef ds:uri="3822ada3-cc94-41a0-921a-c7220bd990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5AEAC6-E5A0-47F2-99FA-9D18D9DEAC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01_powerpoint_template</Template>
  <TotalTime>159</TotalTime>
  <Words>1835</Words>
  <Application>Microsoft Office PowerPoint</Application>
  <PresentationFormat>Custom</PresentationFormat>
  <Paragraphs>158</Paragraphs>
  <Slides>12</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Myriad Pro</vt:lpstr>
      <vt:lpstr>Office Theme</vt:lpstr>
      <vt:lpstr>1_Office Theme</vt:lpstr>
      <vt:lpstr>2024 Coordinating Monitoring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Adjustments</vt:lpstr>
      <vt:lpstr>Monitoring Frequency</vt:lpstr>
      <vt:lpstr>PowerPoint Presentation</vt:lpstr>
    </vt:vector>
  </TitlesOfParts>
  <Company>San Antonio River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Coordinating Monitoring Meeting</dc:title>
  <dc:creator>Caille Marshall</dc:creator>
  <cp:lastModifiedBy>Amanda Spencer</cp:lastModifiedBy>
  <cp:revision>2</cp:revision>
  <dcterms:created xsi:type="dcterms:W3CDTF">2024-03-14T13:08:24Z</dcterms:created>
  <dcterms:modified xsi:type="dcterms:W3CDTF">2024-03-14T18:04:26Z</dcterms:modified>
</cp:coreProperties>
</file>