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4"/>
    <p:sldMasterId id="2147483715" r:id="rId5"/>
    <p:sldMasterId id="2147483724" r:id="rId6"/>
  </p:sldMasterIdLst>
  <p:notesMasterIdLst>
    <p:notesMasterId r:id="rId41"/>
  </p:notesMasterIdLst>
  <p:handoutMasterIdLst>
    <p:handoutMasterId r:id="rId42"/>
  </p:handoutMasterIdLst>
  <p:sldIdLst>
    <p:sldId id="257" r:id="rId7"/>
    <p:sldId id="299" r:id="rId8"/>
    <p:sldId id="260" r:id="rId9"/>
    <p:sldId id="284" r:id="rId10"/>
    <p:sldId id="256" r:id="rId11"/>
    <p:sldId id="290" r:id="rId12"/>
    <p:sldId id="291" r:id="rId13"/>
    <p:sldId id="296" r:id="rId14"/>
    <p:sldId id="295" r:id="rId15"/>
    <p:sldId id="327" r:id="rId16"/>
    <p:sldId id="288" r:id="rId17"/>
    <p:sldId id="324" r:id="rId18"/>
    <p:sldId id="323" r:id="rId19"/>
    <p:sldId id="325" r:id="rId20"/>
    <p:sldId id="326" r:id="rId21"/>
    <p:sldId id="289" r:id="rId22"/>
    <p:sldId id="315" r:id="rId23"/>
    <p:sldId id="305" r:id="rId24"/>
    <p:sldId id="303" r:id="rId25"/>
    <p:sldId id="314" r:id="rId26"/>
    <p:sldId id="328" r:id="rId27"/>
    <p:sldId id="287" r:id="rId28"/>
    <p:sldId id="321" r:id="rId29"/>
    <p:sldId id="316" r:id="rId30"/>
    <p:sldId id="311" r:id="rId31"/>
    <p:sldId id="320" r:id="rId32"/>
    <p:sldId id="330" r:id="rId33"/>
    <p:sldId id="331" r:id="rId34"/>
    <p:sldId id="332" r:id="rId35"/>
    <p:sldId id="334" r:id="rId36"/>
    <p:sldId id="335" r:id="rId37"/>
    <p:sldId id="307" r:id="rId38"/>
    <p:sldId id="336" r:id="rId39"/>
    <p:sldId id="304" r:id="rId40"/>
  </p:sldIdLst>
  <p:sldSz cx="10160000" cy="5715000"/>
  <p:notesSz cx="7010400" cy="92964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78C366-B14B-4F65-150C-76D109EA6511}" name="Rebecca Reeves" initials="RR" userId="S::rreeves@sara-tx.org::ee2878ac-4632-4686-ba4d-9cad13e48c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BF0"/>
    <a:srgbClr val="002060"/>
    <a:srgbClr val="002038"/>
    <a:srgbClr val="898989"/>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328" autoAdjust="0"/>
    <p:restoredTop sz="73773" autoAdjust="0"/>
  </p:normalViewPr>
  <p:slideViewPr>
    <p:cSldViewPr snapToGrid="0">
      <p:cViewPr varScale="1">
        <p:scale>
          <a:sx n="92" d="100"/>
          <a:sy n="92" d="100"/>
        </p:scale>
        <p:origin x="84" y="66"/>
      </p:cViewPr>
      <p:guideLst/>
    </p:cSldViewPr>
  </p:slideViewPr>
  <p:notesTextViewPr>
    <p:cViewPr>
      <p:scale>
        <a:sx n="1" d="1"/>
        <a:sy n="1" d="1"/>
      </p:scale>
      <p:origin x="0" y="0"/>
    </p:cViewPr>
  </p:notesTextViewPr>
  <p:notesViewPr>
    <p:cSldViewPr snapToGrid="0">
      <p:cViewPr varScale="1">
        <p:scale>
          <a:sx n="62" d="100"/>
          <a:sy n="62" d="100"/>
        </p:scale>
        <p:origin x="210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A6716D-6F29-47BE-B9F9-99E24506CB62}"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42790B01-E5FA-4CE7-96CD-8B1D6D520D00}">
      <dgm:prSet phldrT="[Text]" custT="1"/>
      <dgm:spPr/>
      <dgm:t>
        <a:bodyPr/>
        <a:lstStyle/>
        <a:p>
          <a:r>
            <a:rPr lang="en-US" sz="1800" dirty="0"/>
            <a:t>Sampling Plan</a:t>
          </a:r>
        </a:p>
      </dgm:t>
    </dgm:pt>
    <dgm:pt modelId="{83B481E8-7324-43F4-B907-FBBBD11F5C52}" type="parTrans" cxnId="{7A443E33-6FD0-4C75-ACA6-FFA2F5C579C3}">
      <dgm:prSet/>
      <dgm:spPr/>
      <dgm:t>
        <a:bodyPr/>
        <a:lstStyle/>
        <a:p>
          <a:endParaRPr lang="en-US"/>
        </a:p>
      </dgm:t>
    </dgm:pt>
    <dgm:pt modelId="{E0DE33E6-1B71-4387-A376-6512C592B43F}" type="sibTrans" cxnId="{7A443E33-6FD0-4C75-ACA6-FFA2F5C579C3}">
      <dgm:prSet/>
      <dgm:spPr/>
      <dgm:t>
        <a:bodyPr/>
        <a:lstStyle/>
        <a:p>
          <a:endParaRPr lang="en-US"/>
        </a:p>
      </dgm:t>
    </dgm:pt>
    <dgm:pt modelId="{3D72605E-13D4-4AAF-ADC7-92C880B877CE}">
      <dgm:prSet phldrT="[Text]" custT="1"/>
      <dgm:spPr/>
      <dgm:t>
        <a:bodyPr/>
        <a:lstStyle/>
        <a:p>
          <a:r>
            <a:rPr lang="en-US" sz="1800" dirty="0"/>
            <a:t>Data Collection </a:t>
          </a:r>
        </a:p>
      </dgm:t>
    </dgm:pt>
    <dgm:pt modelId="{B2E61674-432F-4AAC-9B14-6867208CAFCD}" type="parTrans" cxnId="{B70CD5DE-A16E-4233-87D9-6651DC7A627D}">
      <dgm:prSet/>
      <dgm:spPr/>
      <dgm:t>
        <a:bodyPr/>
        <a:lstStyle/>
        <a:p>
          <a:endParaRPr lang="en-US"/>
        </a:p>
      </dgm:t>
    </dgm:pt>
    <dgm:pt modelId="{F149A881-3CB2-40C5-9A1E-8BE2FE6915B3}" type="sibTrans" cxnId="{B70CD5DE-A16E-4233-87D9-6651DC7A627D}">
      <dgm:prSet/>
      <dgm:spPr/>
      <dgm:t>
        <a:bodyPr/>
        <a:lstStyle/>
        <a:p>
          <a:endParaRPr lang="en-US"/>
        </a:p>
      </dgm:t>
    </dgm:pt>
    <dgm:pt modelId="{309F6CF7-104C-4F39-A061-CBD25769CBA9}">
      <dgm:prSet phldrT="[Text]" custT="1"/>
      <dgm:spPr/>
      <dgm:t>
        <a:bodyPr/>
        <a:lstStyle/>
        <a:p>
          <a:br>
            <a:rPr lang="en-US" sz="1400" dirty="0"/>
          </a:br>
          <a:r>
            <a:rPr lang="en-US" sz="1800" dirty="0"/>
            <a:t>Assessment</a:t>
          </a:r>
        </a:p>
        <a:p>
          <a:r>
            <a:rPr lang="en-US" sz="1800" dirty="0"/>
            <a:t>(TCEQ IR)</a:t>
          </a:r>
        </a:p>
      </dgm:t>
    </dgm:pt>
    <dgm:pt modelId="{54A52DB8-894F-4817-9BAB-974391DCA96E}" type="parTrans" cxnId="{046B9D45-C1FB-4908-A5A9-C32BA2E8AEB8}">
      <dgm:prSet/>
      <dgm:spPr/>
      <dgm:t>
        <a:bodyPr/>
        <a:lstStyle/>
        <a:p>
          <a:endParaRPr lang="en-US"/>
        </a:p>
      </dgm:t>
    </dgm:pt>
    <dgm:pt modelId="{63F121B8-95A5-4D35-9679-43A4D3C38E18}" type="sibTrans" cxnId="{046B9D45-C1FB-4908-A5A9-C32BA2E8AEB8}">
      <dgm:prSet/>
      <dgm:spPr/>
      <dgm:t>
        <a:bodyPr/>
        <a:lstStyle/>
        <a:p>
          <a:endParaRPr lang="en-US"/>
        </a:p>
      </dgm:t>
    </dgm:pt>
    <dgm:pt modelId="{95396968-CCD5-4277-B8B2-033037AEDD6B}">
      <dgm:prSet phldrT="[Text]" custT="1"/>
      <dgm:spPr/>
      <dgm:t>
        <a:bodyPr/>
        <a:lstStyle/>
        <a:p>
          <a:r>
            <a:rPr lang="en-US" sz="1800" dirty="0"/>
            <a:t>TMDL</a:t>
          </a:r>
        </a:p>
      </dgm:t>
    </dgm:pt>
    <dgm:pt modelId="{304D7C4D-7D9B-4E39-A7FA-F6CB94829835}" type="parTrans" cxnId="{289EEBED-7C31-4BA2-AD6D-1199FB08DEEB}">
      <dgm:prSet/>
      <dgm:spPr/>
      <dgm:t>
        <a:bodyPr/>
        <a:lstStyle/>
        <a:p>
          <a:endParaRPr lang="en-US"/>
        </a:p>
      </dgm:t>
    </dgm:pt>
    <dgm:pt modelId="{170DE460-6D92-4ED2-8AD7-52FD24134E28}" type="sibTrans" cxnId="{289EEBED-7C31-4BA2-AD6D-1199FB08DEEB}">
      <dgm:prSet/>
      <dgm:spPr/>
      <dgm:t>
        <a:bodyPr/>
        <a:lstStyle/>
        <a:p>
          <a:endParaRPr lang="en-US"/>
        </a:p>
      </dgm:t>
    </dgm:pt>
    <dgm:pt modelId="{40A2CA98-0925-4073-8F9C-25A54E742A0A}">
      <dgm:prSet phldrT="[Text]" custT="1"/>
      <dgm:spPr/>
      <dgm:t>
        <a:bodyPr/>
        <a:lstStyle/>
        <a:p>
          <a:r>
            <a:rPr lang="en-US" sz="1800" dirty="0"/>
            <a:t>I plan</a:t>
          </a:r>
        </a:p>
      </dgm:t>
    </dgm:pt>
    <dgm:pt modelId="{02814375-3BD8-4441-914E-AFCA410AEBBD}" type="parTrans" cxnId="{49A2EB64-F512-4AEE-969B-68E30DCBE055}">
      <dgm:prSet/>
      <dgm:spPr/>
      <dgm:t>
        <a:bodyPr/>
        <a:lstStyle/>
        <a:p>
          <a:endParaRPr lang="en-US"/>
        </a:p>
      </dgm:t>
    </dgm:pt>
    <dgm:pt modelId="{34742E47-B6D6-4A98-AFB5-59E4A379006C}" type="sibTrans" cxnId="{49A2EB64-F512-4AEE-969B-68E30DCBE055}">
      <dgm:prSet/>
      <dgm:spPr/>
      <dgm:t>
        <a:bodyPr/>
        <a:lstStyle/>
        <a:p>
          <a:endParaRPr lang="en-US"/>
        </a:p>
      </dgm:t>
    </dgm:pt>
    <dgm:pt modelId="{C7106190-7815-498D-AFFA-A3E4C86B92F8}">
      <dgm:prSet custT="1"/>
      <dgm:spPr/>
      <dgm:t>
        <a:bodyPr/>
        <a:lstStyle/>
        <a:p>
          <a:r>
            <a:rPr lang="en-US" sz="1800" dirty="0"/>
            <a:t>Implement</a:t>
          </a:r>
          <a:r>
            <a:rPr lang="en-US" sz="2000" dirty="0"/>
            <a:t> </a:t>
          </a:r>
        </a:p>
      </dgm:t>
    </dgm:pt>
    <dgm:pt modelId="{E4EE9705-1DFC-4B0D-9594-22A37915E32E}" type="parTrans" cxnId="{891F7D2D-815F-43C4-B9DF-C8F45643173D}">
      <dgm:prSet/>
      <dgm:spPr/>
      <dgm:t>
        <a:bodyPr/>
        <a:lstStyle/>
        <a:p>
          <a:endParaRPr lang="en-US"/>
        </a:p>
      </dgm:t>
    </dgm:pt>
    <dgm:pt modelId="{F6EB2DD5-111B-4771-8825-CD7EF526FB8F}" type="sibTrans" cxnId="{891F7D2D-815F-43C4-B9DF-C8F45643173D}">
      <dgm:prSet/>
      <dgm:spPr/>
      <dgm:t>
        <a:bodyPr/>
        <a:lstStyle/>
        <a:p>
          <a:endParaRPr lang="en-US"/>
        </a:p>
      </dgm:t>
    </dgm:pt>
    <dgm:pt modelId="{63EF19B1-4815-4230-B315-B00F5CF14520}" type="pres">
      <dgm:prSet presAssocID="{EEA6716D-6F29-47BE-B9F9-99E24506CB62}" presName="cycle" presStyleCnt="0">
        <dgm:presLayoutVars>
          <dgm:dir/>
          <dgm:resizeHandles val="exact"/>
        </dgm:presLayoutVars>
      </dgm:prSet>
      <dgm:spPr/>
    </dgm:pt>
    <dgm:pt modelId="{4525E1E6-777F-4B4D-AF17-4D3DFDAEBB91}" type="pres">
      <dgm:prSet presAssocID="{42790B01-E5FA-4CE7-96CD-8B1D6D520D00}" presName="dummy" presStyleCnt="0"/>
      <dgm:spPr/>
    </dgm:pt>
    <dgm:pt modelId="{9E2E2C88-58FA-4EF4-98BB-9D902577BBD2}" type="pres">
      <dgm:prSet presAssocID="{42790B01-E5FA-4CE7-96CD-8B1D6D520D00}" presName="node" presStyleLbl="revTx" presStyleIdx="0" presStyleCnt="6" custScaleX="150752">
        <dgm:presLayoutVars>
          <dgm:bulletEnabled val="1"/>
        </dgm:presLayoutVars>
      </dgm:prSet>
      <dgm:spPr/>
    </dgm:pt>
    <dgm:pt modelId="{4F57036B-0D1A-44FB-93B5-F5C9EF1A77D9}" type="pres">
      <dgm:prSet presAssocID="{E0DE33E6-1B71-4387-A376-6512C592B43F}" presName="sibTrans" presStyleLbl="node1" presStyleIdx="0" presStyleCnt="6"/>
      <dgm:spPr/>
    </dgm:pt>
    <dgm:pt modelId="{B49F04BF-CF41-417E-B8A0-64A700CC4408}" type="pres">
      <dgm:prSet presAssocID="{3D72605E-13D4-4AAF-ADC7-92C880B877CE}" presName="dummy" presStyleCnt="0"/>
      <dgm:spPr/>
    </dgm:pt>
    <dgm:pt modelId="{BBF5795C-AA97-4925-8033-A5D922CA7736}" type="pres">
      <dgm:prSet presAssocID="{3D72605E-13D4-4AAF-ADC7-92C880B877CE}" presName="node" presStyleLbl="revTx" presStyleIdx="1" presStyleCnt="6" custScaleX="191661">
        <dgm:presLayoutVars>
          <dgm:bulletEnabled val="1"/>
        </dgm:presLayoutVars>
      </dgm:prSet>
      <dgm:spPr/>
    </dgm:pt>
    <dgm:pt modelId="{1E768390-8B89-4AB7-9A36-4982A7AD8D98}" type="pres">
      <dgm:prSet presAssocID="{F149A881-3CB2-40C5-9A1E-8BE2FE6915B3}" presName="sibTrans" presStyleLbl="node1" presStyleIdx="1" presStyleCnt="6"/>
      <dgm:spPr/>
    </dgm:pt>
    <dgm:pt modelId="{A1F78BFE-312F-4DFF-84AD-A12B8A722D86}" type="pres">
      <dgm:prSet presAssocID="{309F6CF7-104C-4F39-A061-CBD25769CBA9}" presName="dummy" presStyleCnt="0"/>
      <dgm:spPr/>
    </dgm:pt>
    <dgm:pt modelId="{91B52123-46E2-4D69-8D53-B142861861A5}" type="pres">
      <dgm:prSet presAssocID="{309F6CF7-104C-4F39-A061-CBD25769CBA9}" presName="node" presStyleLbl="revTx" presStyleIdx="2" presStyleCnt="6" custScaleX="200357" custRadScaleRad="96200" custRadScaleInc="-27901">
        <dgm:presLayoutVars>
          <dgm:bulletEnabled val="1"/>
        </dgm:presLayoutVars>
      </dgm:prSet>
      <dgm:spPr/>
    </dgm:pt>
    <dgm:pt modelId="{542DAF3E-1FF1-402D-B5E5-63EFE8795015}" type="pres">
      <dgm:prSet presAssocID="{63F121B8-95A5-4D35-9679-43A4D3C38E18}" presName="sibTrans" presStyleLbl="node1" presStyleIdx="2" presStyleCnt="6"/>
      <dgm:spPr/>
    </dgm:pt>
    <dgm:pt modelId="{EC717DE3-70A9-4BF7-A5A1-A9EB531002B8}" type="pres">
      <dgm:prSet presAssocID="{95396968-CCD5-4277-B8B2-033037AEDD6B}" presName="dummy" presStyleCnt="0"/>
      <dgm:spPr/>
    </dgm:pt>
    <dgm:pt modelId="{ED458EDE-8666-43D5-92E2-F0D79A79DE20}" type="pres">
      <dgm:prSet presAssocID="{95396968-CCD5-4277-B8B2-033037AEDD6B}" presName="node" presStyleLbl="revTx" presStyleIdx="3" presStyleCnt="6">
        <dgm:presLayoutVars>
          <dgm:bulletEnabled val="1"/>
        </dgm:presLayoutVars>
      </dgm:prSet>
      <dgm:spPr/>
    </dgm:pt>
    <dgm:pt modelId="{A470277B-575F-4493-BFE4-669F8DCA412A}" type="pres">
      <dgm:prSet presAssocID="{170DE460-6D92-4ED2-8AD7-52FD24134E28}" presName="sibTrans" presStyleLbl="node1" presStyleIdx="3" presStyleCnt="6"/>
      <dgm:spPr/>
    </dgm:pt>
    <dgm:pt modelId="{7A5B2202-EA19-41B7-9F67-8EDD149B5F3E}" type="pres">
      <dgm:prSet presAssocID="{40A2CA98-0925-4073-8F9C-25A54E742A0A}" presName="dummy" presStyleCnt="0"/>
      <dgm:spPr/>
    </dgm:pt>
    <dgm:pt modelId="{E445E2C2-086C-4434-A450-D85E6B25372B}" type="pres">
      <dgm:prSet presAssocID="{40A2CA98-0925-4073-8F9C-25A54E742A0A}" presName="node" presStyleLbl="revTx" presStyleIdx="4" presStyleCnt="6">
        <dgm:presLayoutVars>
          <dgm:bulletEnabled val="1"/>
        </dgm:presLayoutVars>
      </dgm:prSet>
      <dgm:spPr/>
    </dgm:pt>
    <dgm:pt modelId="{41E25273-42FF-4018-B893-BBBFBC965590}" type="pres">
      <dgm:prSet presAssocID="{34742E47-B6D6-4A98-AFB5-59E4A379006C}" presName="sibTrans" presStyleLbl="node1" presStyleIdx="4" presStyleCnt="6"/>
      <dgm:spPr/>
    </dgm:pt>
    <dgm:pt modelId="{E96FB069-A6B5-4C5B-B2ED-AEF1CD2026E2}" type="pres">
      <dgm:prSet presAssocID="{C7106190-7815-498D-AFFA-A3E4C86B92F8}" presName="dummy" presStyleCnt="0"/>
      <dgm:spPr/>
    </dgm:pt>
    <dgm:pt modelId="{48B3E6FE-1BB7-41FB-9BEC-1DDA36D7E64D}" type="pres">
      <dgm:prSet presAssocID="{C7106190-7815-498D-AFFA-A3E4C86B92F8}" presName="node" presStyleLbl="revTx" presStyleIdx="5" presStyleCnt="6" custScaleX="200873" custScaleY="59826" custRadScaleRad="103078" custRadScaleInc="-20835">
        <dgm:presLayoutVars>
          <dgm:bulletEnabled val="1"/>
        </dgm:presLayoutVars>
      </dgm:prSet>
      <dgm:spPr/>
    </dgm:pt>
    <dgm:pt modelId="{9D0BF650-65EF-431E-BFBB-95B1BE200A1C}" type="pres">
      <dgm:prSet presAssocID="{F6EB2DD5-111B-4771-8825-CD7EF526FB8F}" presName="sibTrans" presStyleLbl="node1" presStyleIdx="5" presStyleCnt="6"/>
      <dgm:spPr/>
    </dgm:pt>
  </dgm:ptLst>
  <dgm:cxnLst>
    <dgm:cxn modelId="{891F7D2D-815F-43C4-B9DF-C8F45643173D}" srcId="{EEA6716D-6F29-47BE-B9F9-99E24506CB62}" destId="{C7106190-7815-498D-AFFA-A3E4C86B92F8}" srcOrd="5" destOrd="0" parTransId="{E4EE9705-1DFC-4B0D-9594-22A37915E32E}" sibTransId="{F6EB2DD5-111B-4771-8825-CD7EF526FB8F}"/>
    <dgm:cxn modelId="{7A443E33-6FD0-4C75-ACA6-FFA2F5C579C3}" srcId="{EEA6716D-6F29-47BE-B9F9-99E24506CB62}" destId="{42790B01-E5FA-4CE7-96CD-8B1D6D520D00}" srcOrd="0" destOrd="0" parTransId="{83B481E8-7324-43F4-B907-FBBBD11F5C52}" sibTransId="{E0DE33E6-1B71-4387-A376-6512C592B43F}"/>
    <dgm:cxn modelId="{49A2EB64-F512-4AEE-969B-68E30DCBE055}" srcId="{EEA6716D-6F29-47BE-B9F9-99E24506CB62}" destId="{40A2CA98-0925-4073-8F9C-25A54E742A0A}" srcOrd="4" destOrd="0" parTransId="{02814375-3BD8-4441-914E-AFCA410AEBBD}" sibTransId="{34742E47-B6D6-4A98-AFB5-59E4A379006C}"/>
    <dgm:cxn modelId="{046B9D45-C1FB-4908-A5A9-C32BA2E8AEB8}" srcId="{EEA6716D-6F29-47BE-B9F9-99E24506CB62}" destId="{309F6CF7-104C-4F39-A061-CBD25769CBA9}" srcOrd="2" destOrd="0" parTransId="{54A52DB8-894F-4817-9BAB-974391DCA96E}" sibTransId="{63F121B8-95A5-4D35-9679-43A4D3C38E18}"/>
    <dgm:cxn modelId="{26F71977-060C-4BB6-A0E9-118F3601F6D3}" type="presOf" srcId="{63F121B8-95A5-4D35-9679-43A4D3C38E18}" destId="{542DAF3E-1FF1-402D-B5E5-63EFE8795015}" srcOrd="0" destOrd="0" presId="urn:microsoft.com/office/officeart/2005/8/layout/cycle1"/>
    <dgm:cxn modelId="{BB40FE8B-71A3-4067-A562-C1ABE625ADC9}" type="presOf" srcId="{95396968-CCD5-4277-B8B2-033037AEDD6B}" destId="{ED458EDE-8666-43D5-92E2-F0D79A79DE20}" srcOrd="0" destOrd="0" presId="urn:microsoft.com/office/officeart/2005/8/layout/cycle1"/>
    <dgm:cxn modelId="{24EB8792-4A83-4610-B89D-1B19B26B8D7C}" type="presOf" srcId="{EEA6716D-6F29-47BE-B9F9-99E24506CB62}" destId="{63EF19B1-4815-4230-B315-B00F5CF14520}" srcOrd="0" destOrd="0" presId="urn:microsoft.com/office/officeart/2005/8/layout/cycle1"/>
    <dgm:cxn modelId="{80A0C298-2208-4D1A-9150-AAFDBDE4AB34}" type="presOf" srcId="{C7106190-7815-498D-AFFA-A3E4C86B92F8}" destId="{48B3E6FE-1BB7-41FB-9BEC-1DDA36D7E64D}" srcOrd="0" destOrd="0" presId="urn:microsoft.com/office/officeart/2005/8/layout/cycle1"/>
    <dgm:cxn modelId="{CDC7B9A3-8029-43CA-ACF5-8E9E45D5C3B1}" type="presOf" srcId="{34742E47-B6D6-4A98-AFB5-59E4A379006C}" destId="{41E25273-42FF-4018-B893-BBBFBC965590}" srcOrd="0" destOrd="0" presId="urn:microsoft.com/office/officeart/2005/8/layout/cycle1"/>
    <dgm:cxn modelId="{2742ACAB-89ED-4EAF-9D11-84A01406E32D}" type="presOf" srcId="{42790B01-E5FA-4CE7-96CD-8B1D6D520D00}" destId="{9E2E2C88-58FA-4EF4-98BB-9D902577BBD2}" srcOrd="0" destOrd="0" presId="urn:microsoft.com/office/officeart/2005/8/layout/cycle1"/>
    <dgm:cxn modelId="{01A8E9CC-97BB-4020-824C-3FBC681CA3CF}" type="presOf" srcId="{170DE460-6D92-4ED2-8AD7-52FD24134E28}" destId="{A470277B-575F-4493-BFE4-669F8DCA412A}" srcOrd="0" destOrd="0" presId="urn:microsoft.com/office/officeart/2005/8/layout/cycle1"/>
    <dgm:cxn modelId="{2E9831D6-D1D6-4754-A0B7-BC4947143EE5}" type="presOf" srcId="{3D72605E-13D4-4AAF-ADC7-92C880B877CE}" destId="{BBF5795C-AA97-4925-8033-A5D922CA7736}" srcOrd="0" destOrd="0" presId="urn:microsoft.com/office/officeart/2005/8/layout/cycle1"/>
    <dgm:cxn modelId="{564A50DA-CCFB-4DA8-B0AE-659D19AE63ED}" type="presOf" srcId="{F6EB2DD5-111B-4771-8825-CD7EF526FB8F}" destId="{9D0BF650-65EF-431E-BFBB-95B1BE200A1C}" srcOrd="0" destOrd="0" presId="urn:microsoft.com/office/officeart/2005/8/layout/cycle1"/>
    <dgm:cxn modelId="{B70CD5DE-A16E-4233-87D9-6651DC7A627D}" srcId="{EEA6716D-6F29-47BE-B9F9-99E24506CB62}" destId="{3D72605E-13D4-4AAF-ADC7-92C880B877CE}" srcOrd="1" destOrd="0" parTransId="{B2E61674-432F-4AAC-9B14-6867208CAFCD}" sibTransId="{F149A881-3CB2-40C5-9A1E-8BE2FE6915B3}"/>
    <dgm:cxn modelId="{F86EBCEC-397C-483A-A792-9C8E5C8806CE}" type="presOf" srcId="{E0DE33E6-1B71-4387-A376-6512C592B43F}" destId="{4F57036B-0D1A-44FB-93B5-F5C9EF1A77D9}" srcOrd="0" destOrd="0" presId="urn:microsoft.com/office/officeart/2005/8/layout/cycle1"/>
    <dgm:cxn modelId="{289EEBED-7C31-4BA2-AD6D-1199FB08DEEB}" srcId="{EEA6716D-6F29-47BE-B9F9-99E24506CB62}" destId="{95396968-CCD5-4277-B8B2-033037AEDD6B}" srcOrd="3" destOrd="0" parTransId="{304D7C4D-7D9B-4E39-A7FA-F6CB94829835}" sibTransId="{170DE460-6D92-4ED2-8AD7-52FD24134E28}"/>
    <dgm:cxn modelId="{9CDC8EEF-D601-4F37-AD2C-A11460E33403}" type="presOf" srcId="{309F6CF7-104C-4F39-A061-CBD25769CBA9}" destId="{91B52123-46E2-4D69-8D53-B142861861A5}" srcOrd="0" destOrd="0" presId="urn:microsoft.com/office/officeart/2005/8/layout/cycle1"/>
    <dgm:cxn modelId="{36CCE9EF-3599-4180-90D1-B8E6AF2A2756}" type="presOf" srcId="{40A2CA98-0925-4073-8F9C-25A54E742A0A}" destId="{E445E2C2-086C-4434-A450-D85E6B25372B}" srcOrd="0" destOrd="0" presId="urn:microsoft.com/office/officeart/2005/8/layout/cycle1"/>
    <dgm:cxn modelId="{8F445AFE-D536-496C-BA96-4288F231FC1C}" type="presOf" srcId="{F149A881-3CB2-40C5-9A1E-8BE2FE6915B3}" destId="{1E768390-8B89-4AB7-9A36-4982A7AD8D98}" srcOrd="0" destOrd="0" presId="urn:microsoft.com/office/officeart/2005/8/layout/cycle1"/>
    <dgm:cxn modelId="{F70AE633-2C66-4421-A9A7-083CB0C988E0}" type="presParOf" srcId="{63EF19B1-4815-4230-B315-B00F5CF14520}" destId="{4525E1E6-777F-4B4D-AF17-4D3DFDAEBB91}" srcOrd="0" destOrd="0" presId="urn:microsoft.com/office/officeart/2005/8/layout/cycle1"/>
    <dgm:cxn modelId="{D325C704-8A39-49E3-8F83-89DF7B29EB4D}" type="presParOf" srcId="{63EF19B1-4815-4230-B315-B00F5CF14520}" destId="{9E2E2C88-58FA-4EF4-98BB-9D902577BBD2}" srcOrd="1" destOrd="0" presId="urn:microsoft.com/office/officeart/2005/8/layout/cycle1"/>
    <dgm:cxn modelId="{2104DBDB-5124-4C06-8A96-8C7C0B28BC1A}" type="presParOf" srcId="{63EF19B1-4815-4230-B315-B00F5CF14520}" destId="{4F57036B-0D1A-44FB-93B5-F5C9EF1A77D9}" srcOrd="2" destOrd="0" presId="urn:microsoft.com/office/officeart/2005/8/layout/cycle1"/>
    <dgm:cxn modelId="{CD70D294-EFA7-4210-A698-026BF8666A70}" type="presParOf" srcId="{63EF19B1-4815-4230-B315-B00F5CF14520}" destId="{B49F04BF-CF41-417E-B8A0-64A700CC4408}" srcOrd="3" destOrd="0" presId="urn:microsoft.com/office/officeart/2005/8/layout/cycle1"/>
    <dgm:cxn modelId="{28B76FE7-E1A3-4543-9E45-67ABB9C7E193}" type="presParOf" srcId="{63EF19B1-4815-4230-B315-B00F5CF14520}" destId="{BBF5795C-AA97-4925-8033-A5D922CA7736}" srcOrd="4" destOrd="0" presId="urn:microsoft.com/office/officeart/2005/8/layout/cycle1"/>
    <dgm:cxn modelId="{22E983C2-F790-4D2F-8658-F85FC2EB1CDD}" type="presParOf" srcId="{63EF19B1-4815-4230-B315-B00F5CF14520}" destId="{1E768390-8B89-4AB7-9A36-4982A7AD8D98}" srcOrd="5" destOrd="0" presId="urn:microsoft.com/office/officeart/2005/8/layout/cycle1"/>
    <dgm:cxn modelId="{A0BBACCB-3323-44EB-81B3-17D962BA677F}" type="presParOf" srcId="{63EF19B1-4815-4230-B315-B00F5CF14520}" destId="{A1F78BFE-312F-4DFF-84AD-A12B8A722D86}" srcOrd="6" destOrd="0" presId="urn:microsoft.com/office/officeart/2005/8/layout/cycle1"/>
    <dgm:cxn modelId="{512C007E-E3AB-4F4B-8653-A50774B3718D}" type="presParOf" srcId="{63EF19B1-4815-4230-B315-B00F5CF14520}" destId="{91B52123-46E2-4D69-8D53-B142861861A5}" srcOrd="7" destOrd="0" presId="urn:microsoft.com/office/officeart/2005/8/layout/cycle1"/>
    <dgm:cxn modelId="{001DCFDD-B467-403B-B762-E81A69CF4266}" type="presParOf" srcId="{63EF19B1-4815-4230-B315-B00F5CF14520}" destId="{542DAF3E-1FF1-402D-B5E5-63EFE8795015}" srcOrd="8" destOrd="0" presId="urn:microsoft.com/office/officeart/2005/8/layout/cycle1"/>
    <dgm:cxn modelId="{0265CF87-BA86-41E1-975B-CD17767D07A3}" type="presParOf" srcId="{63EF19B1-4815-4230-B315-B00F5CF14520}" destId="{EC717DE3-70A9-4BF7-A5A1-A9EB531002B8}" srcOrd="9" destOrd="0" presId="urn:microsoft.com/office/officeart/2005/8/layout/cycle1"/>
    <dgm:cxn modelId="{865D1AB3-F574-42AA-8401-0D884935A5B5}" type="presParOf" srcId="{63EF19B1-4815-4230-B315-B00F5CF14520}" destId="{ED458EDE-8666-43D5-92E2-F0D79A79DE20}" srcOrd="10" destOrd="0" presId="urn:microsoft.com/office/officeart/2005/8/layout/cycle1"/>
    <dgm:cxn modelId="{96F4A29C-4D20-491D-9E24-734B6ED5AF15}" type="presParOf" srcId="{63EF19B1-4815-4230-B315-B00F5CF14520}" destId="{A470277B-575F-4493-BFE4-669F8DCA412A}" srcOrd="11" destOrd="0" presId="urn:microsoft.com/office/officeart/2005/8/layout/cycle1"/>
    <dgm:cxn modelId="{3E6A5FD5-3B76-4617-A4F7-AC77B70DFAB0}" type="presParOf" srcId="{63EF19B1-4815-4230-B315-B00F5CF14520}" destId="{7A5B2202-EA19-41B7-9F67-8EDD149B5F3E}" srcOrd="12" destOrd="0" presId="urn:microsoft.com/office/officeart/2005/8/layout/cycle1"/>
    <dgm:cxn modelId="{2D582F90-9AA7-469F-8B7D-B37A0F564930}" type="presParOf" srcId="{63EF19B1-4815-4230-B315-B00F5CF14520}" destId="{E445E2C2-086C-4434-A450-D85E6B25372B}" srcOrd="13" destOrd="0" presId="urn:microsoft.com/office/officeart/2005/8/layout/cycle1"/>
    <dgm:cxn modelId="{FF4EB4D3-6BD8-422E-A39C-91E90F125E3D}" type="presParOf" srcId="{63EF19B1-4815-4230-B315-B00F5CF14520}" destId="{41E25273-42FF-4018-B893-BBBFBC965590}" srcOrd="14" destOrd="0" presId="urn:microsoft.com/office/officeart/2005/8/layout/cycle1"/>
    <dgm:cxn modelId="{91018ECF-6FD7-455F-8C7B-C15CC75D0174}" type="presParOf" srcId="{63EF19B1-4815-4230-B315-B00F5CF14520}" destId="{E96FB069-A6B5-4C5B-B2ED-AEF1CD2026E2}" srcOrd="15" destOrd="0" presId="urn:microsoft.com/office/officeart/2005/8/layout/cycle1"/>
    <dgm:cxn modelId="{815363C9-DB48-44CD-850C-1FF268660A4F}" type="presParOf" srcId="{63EF19B1-4815-4230-B315-B00F5CF14520}" destId="{48B3E6FE-1BB7-41FB-9BEC-1DDA36D7E64D}" srcOrd="16" destOrd="0" presId="urn:microsoft.com/office/officeart/2005/8/layout/cycle1"/>
    <dgm:cxn modelId="{F00D6DC5-88D2-447F-89F6-8DB6D6F66549}" type="presParOf" srcId="{63EF19B1-4815-4230-B315-B00F5CF14520}" destId="{9D0BF650-65EF-431E-BFBB-95B1BE200A1C}"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E2C88-58FA-4EF4-98BB-9D902577BBD2}">
      <dsp:nvSpPr>
        <dsp:cNvPr id="0" name=""/>
        <dsp:cNvSpPr/>
      </dsp:nvSpPr>
      <dsp:spPr>
        <a:xfrm>
          <a:off x="4520519" y="12875"/>
          <a:ext cx="1577120" cy="1046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Sampling Plan</a:t>
          </a:r>
        </a:p>
      </dsp:txBody>
      <dsp:txXfrm>
        <a:off x="4520519" y="12875"/>
        <a:ext cx="1577120" cy="1046168"/>
      </dsp:txXfrm>
    </dsp:sp>
    <dsp:sp modelId="{4F57036B-0D1A-44FB-93B5-F5C9EF1A77D9}">
      <dsp:nvSpPr>
        <dsp:cNvPr id="0" name=""/>
        <dsp:cNvSpPr/>
      </dsp:nvSpPr>
      <dsp:spPr>
        <a:xfrm>
          <a:off x="1586141" y="2176"/>
          <a:ext cx="5111252" cy="5111252"/>
        </a:xfrm>
        <a:prstGeom prst="circularArrow">
          <a:avLst>
            <a:gd name="adj1" fmla="val 3991"/>
            <a:gd name="adj2" fmla="val 250385"/>
            <a:gd name="adj3" fmla="val 20572776"/>
            <a:gd name="adj4" fmla="val 19203667"/>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F5795C-AA97-4925-8033-A5D922CA7736}">
      <dsp:nvSpPr>
        <dsp:cNvPr id="0" name=""/>
        <dsp:cNvSpPr/>
      </dsp:nvSpPr>
      <dsp:spPr>
        <a:xfrm>
          <a:off x="5473842" y="2034718"/>
          <a:ext cx="2005097" cy="1046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Data Collection </a:t>
          </a:r>
        </a:p>
      </dsp:txBody>
      <dsp:txXfrm>
        <a:off x="5473842" y="2034718"/>
        <a:ext cx="2005097" cy="1046168"/>
      </dsp:txXfrm>
    </dsp:sp>
    <dsp:sp modelId="{1E768390-8B89-4AB7-9A36-4982A7AD8D98}">
      <dsp:nvSpPr>
        <dsp:cNvPr id="0" name=""/>
        <dsp:cNvSpPr/>
      </dsp:nvSpPr>
      <dsp:spPr>
        <a:xfrm>
          <a:off x="1649572" y="-221891"/>
          <a:ext cx="5111252" cy="5111252"/>
        </a:xfrm>
        <a:prstGeom prst="circularArrow">
          <a:avLst>
            <a:gd name="adj1" fmla="val 3991"/>
            <a:gd name="adj2" fmla="val 250385"/>
            <a:gd name="adj3" fmla="val 2201690"/>
            <a:gd name="adj4" fmla="val 1119890"/>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B52123-46E2-4D69-8D53-B142861861A5}">
      <dsp:nvSpPr>
        <dsp:cNvPr id="0" name=""/>
        <dsp:cNvSpPr/>
      </dsp:nvSpPr>
      <dsp:spPr>
        <a:xfrm>
          <a:off x="4400494" y="3861319"/>
          <a:ext cx="2096072" cy="1046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kern="1200" dirty="0"/>
          </a:br>
          <a:r>
            <a:rPr lang="en-US" sz="1800" kern="1200" dirty="0"/>
            <a:t>Assessment</a:t>
          </a:r>
        </a:p>
        <a:p>
          <a:pPr marL="0" lvl="0" indent="0" algn="ctr" defTabSz="622300">
            <a:lnSpc>
              <a:spcPct val="90000"/>
            </a:lnSpc>
            <a:spcBef>
              <a:spcPct val="0"/>
            </a:spcBef>
            <a:spcAft>
              <a:spcPct val="35000"/>
            </a:spcAft>
            <a:buNone/>
          </a:pPr>
          <a:r>
            <a:rPr lang="en-US" sz="1800" kern="1200" dirty="0"/>
            <a:t>(TCEQ IR)</a:t>
          </a:r>
        </a:p>
      </dsp:txBody>
      <dsp:txXfrm>
        <a:off x="4400494" y="3861319"/>
        <a:ext cx="2096072" cy="1046168"/>
      </dsp:txXfrm>
    </dsp:sp>
    <dsp:sp modelId="{542DAF3E-1FF1-402D-B5E5-63EFE8795015}">
      <dsp:nvSpPr>
        <dsp:cNvPr id="0" name=""/>
        <dsp:cNvSpPr/>
      </dsp:nvSpPr>
      <dsp:spPr>
        <a:xfrm>
          <a:off x="1360360" y="-50662"/>
          <a:ext cx="5111252" cy="5111252"/>
        </a:xfrm>
        <a:prstGeom prst="circularArrow">
          <a:avLst>
            <a:gd name="adj1" fmla="val 3991"/>
            <a:gd name="adj2" fmla="val 250385"/>
            <a:gd name="adj3" fmla="val 5769126"/>
            <a:gd name="adj4" fmla="val 4681335"/>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458EDE-8666-43D5-92E2-F0D79A79DE20}">
      <dsp:nvSpPr>
        <dsp:cNvPr id="0" name=""/>
        <dsp:cNvSpPr/>
      </dsp:nvSpPr>
      <dsp:spPr>
        <a:xfrm>
          <a:off x="2451372" y="4056561"/>
          <a:ext cx="1046168" cy="1046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TMDL</a:t>
          </a:r>
        </a:p>
      </dsp:txBody>
      <dsp:txXfrm>
        <a:off x="2451372" y="4056561"/>
        <a:ext cx="1046168" cy="1046168"/>
      </dsp:txXfrm>
    </dsp:sp>
    <dsp:sp modelId="{A470277B-575F-4493-BFE4-669F8DCA412A}">
      <dsp:nvSpPr>
        <dsp:cNvPr id="0" name=""/>
        <dsp:cNvSpPr/>
      </dsp:nvSpPr>
      <dsp:spPr>
        <a:xfrm>
          <a:off x="1586141" y="2176"/>
          <a:ext cx="5111252" cy="5111252"/>
        </a:xfrm>
        <a:prstGeom prst="circularArrow">
          <a:avLst>
            <a:gd name="adj1" fmla="val 3991"/>
            <a:gd name="adj2" fmla="val 250385"/>
            <a:gd name="adj3" fmla="val 9772776"/>
            <a:gd name="adj4" fmla="val 8183418"/>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45E2C2-086C-4434-A450-D85E6B25372B}">
      <dsp:nvSpPr>
        <dsp:cNvPr id="0" name=""/>
        <dsp:cNvSpPr/>
      </dsp:nvSpPr>
      <dsp:spPr>
        <a:xfrm>
          <a:off x="1284060" y="2034718"/>
          <a:ext cx="1046168" cy="1046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 plan</a:t>
          </a:r>
        </a:p>
      </dsp:txBody>
      <dsp:txXfrm>
        <a:off x="1284060" y="2034718"/>
        <a:ext cx="1046168" cy="1046168"/>
      </dsp:txXfrm>
    </dsp:sp>
    <dsp:sp modelId="{41E25273-42FF-4018-B893-BBBFBC965590}">
      <dsp:nvSpPr>
        <dsp:cNvPr id="0" name=""/>
        <dsp:cNvSpPr/>
      </dsp:nvSpPr>
      <dsp:spPr>
        <a:xfrm>
          <a:off x="1612962" y="-132513"/>
          <a:ext cx="5111252" cy="5111252"/>
        </a:xfrm>
        <a:prstGeom prst="circularArrow">
          <a:avLst>
            <a:gd name="adj1" fmla="val 3991"/>
            <a:gd name="adj2" fmla="val 250385"/>
            <a:gd name="adj3" fmla="val 13032808"/>
            <a:gd name="adj4" fmla="val 11374584"/>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B3E6FE-1BB7-41FB-9BEC-1DDA36D7E64D}">
      <dsp:nvSpPr>
        <dsp:cNvPr id="0" name=""/>
        <dsp:cNvSpPr/>
      </dsp:nvSpPr>
      <dsp:spPr>
        <a:xfrm>
          <a:off x="1739535" y="253728"/>
          <a:ext cx="2101470" cy="62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Implement</a:t>
          </a:r>
          <a:r>
            <a:rPr lang="en-US" sz="2000" kern="1200" dirty="0"/>
            <a:t> </a:t>
          </a:r>
        </a:p>
      </dsp:txBody>
      <dsp:txXfrm>
        <a:off x="1739535" y="253728"/>
        <a:ext cx="2101470" cy="625880"/>
      </dsp:txXfrm>
    </dsp:sp>
    <dsp:sp modelId="{9D0BF650-65EF-431E-BFBB-95B1BE200A1C}">
      <dsp:nvSpPr>
        <dsp:cNvPr id="0" name=""/>
        <dsp:cNvSpPr/>
      </dsp:nvSpPr>
      <dsp:spPr>
        <a:xfrm>
          <a:off x="1427439" y="-29600"/>
          <a:ext cx="5111252" cy="5111252"/>
        </a:xfrm>
        <a:prstGeom prst="circularArrow">
          <a:avLst>
            <a:gd name="adj1" fmla="val 3991"/>
            <a:gd name="adj2" fmla="val 250385"/>
            <a:gd name="adj3" fmla="val 16748181"/>
            <a:gd name="adj4" fmla="val 15403862"/>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191BB6F-7DCE-4CB2-80F6-A086BF8565E9}" type="datetimeFigureOut">
              <a:rPr lang="en-US" smtClean="0"/>
              <a:t>3/11/2024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55D736E-30AE-4B46-A473-649BEC831BCF}" type="slidenum">
              <a:rPr lang="en-US" smtClean="0"/>
              <a:t>‹#›</a:t>
            </a:fld>
            <a:endParaRPr lang="en-US"/>
          </a:p>
        </p:txBody>
      </p:sp>
    </p:spTree>
    <p:extLst>
      <p:ext uri="{BB962C8B-B14F-4D97-AF65-F5344CB8AC3E}">
        <p14:creationId xmlns:p14="http://schemas.microsoft.com/office/powerpoint/2010/main" val="2059719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3F5D559-F808-486C-9925-29EA7A636A2B}" type="datetimeFigureOut">
              <a:rPr lang="en-US" smtClean="0"/>
              <a:t>3/11/2024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6D3B456-4CCC-42AF-9BED-D645D237A02F}" type="slidenum">
              <a:rPr lang="en-US" smtClean="0"/>
              <a:t>‹#›</a:t>
            </a:fld>
            <a:endParaRPr lang="en-US"/>
          </a:p>
        </p:txBody>
      </p:sp>
    </p:spTree>
    <p:extLst>
      <p:ext uri="{BB962C8B-B14F-4D97-AF65-F5344CB8AC3E}">
        <p14:creationId xmlns:p14="http://schemas.microsoft.com/office/powerpoint/2010/main" val="1099575401"/>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2</a:t>
            </a:fld>
            <a:endParaRPr lang="en-US"/>
          </a:p>
        </p:txBody>
      </p:sp>
    </p:spTree>
    <p:extLst>
      <p:ext uri="{BB962C8B-B14F-4D97-AF65-F5344CB8AC3E}">
        <p14:creationId xmlns:p14="http://schemas.microsoft.com/office/powerpoint/2010/main" val="345969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17</a:t>
            </a:fld>
            <a:endParaRPr lang="en-US"/>
          </a:p>
        </p:txBody>
      </p:sp>
    </p:spTree>
    <p:extLst>
      <p:ext uri="{BB962C8B-B14F-4D97-AF65-F5344CB8AC3E}">
        <p14:creationId xmlns:p14="http://schemas.microsoft.com/office/powerpoint/2010/main" val="1806642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22</a:t>
            </a:fld>
            <a:endParaRPr lang="en-US"/>
          </a:p>
        </p:txBody>
      </p:sp>
    </p:spTree>
    <p:extLst>
      <p:ext uri="{BB962C8B-B14F-4D97-AF65-F5344CB8AC3E}">
        <p14:creationId xmlns:p14="http://schemas.microsoft.com/office/powerpoint/2010/main" val="904172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Task 3 - Identified a minimum of 50 samples, but we anticipate approximately the same number of samples. But the decision on exactly how many samples and what type will be decided in the coordinated monitoring meeting.</a:t>
            </a:r>
          </a:p>
          <a:p>
            <a:endParaRPr lang="en-US" dirty="0"/>
          </a:p>
          <a:p>
            <a:r>
              <a:rPr lang="en-US" dirty="0"/>
              <a:t>Task 4 - Only major change is  in the second year of the contract, they are asking for the data deliverable on February 1</a:t>
            </a:r>
            <a:r>
              <a:rPr lang="en-US" baseline="30000" dirty="0"/>
              <a:t>st</a:t>
            </a:r>
            <a:r>
              <a:rPr lang="en-US" dirty="0"/>
              <a:t>, not March 1</a:t>
            </a:r>
            <a:r>
              <a:rPr lang="en-US" baseline="30000" dirty="0"/>
              <a:t>st</a:t>
            </a:r>
            <a:r>
              <a:rPr lang="en-US" dirty="0"/>
              <a:t> so the TCEQ can get started on evaluating the data for the integrated report. </a:t>
            </a:r>
          </a:p>
          <a:p>
            <a:endParaRPr lang="en-US" dirty="0"/>
          </a:p>
          <a:p>
            <a:r>
              <a:rPr lang="en-US" dirty="0"/>
              <a:t>Task 5 –  	Year 1 – Basin Highlights Report – Program Update – Select several watershed and characterize it. Hydrology, Water quality, land use , natural characteristics, Potential causes of Water Quality issues, Potential Stakeholders, Recommended Actions, Maps, Ongoing projects, Major Watershed Images. </a:t>
            </a:r>
          </a:p>
          <a:p>
            <a:r>
              <a:rPr lang="en-US" dirty="0"/>
              <a:t>	Year 2 – Basin Highlights Report -  Watershed Characterization </a:t>
            </a:r>
          </a:p>
          <a:p>
            <a:endParaRPr lang="en-US" dirty="0"/>
          </a:p>
          <a:p>
            <a:r>
              <a:rPr lang="en-US" dirty="0"/>
              <a:t>Task 6 – Public Outreach is generally done outside the Clean Rivers Program, but SARA is committed to public outreach, ESD scientists routinely participate in public outreach, and SARA has Public Affairs Department that has two teams communications team and the education and engagement teams. Also, Watershed and Parks Operations host public events at our parks. </a:t>
            </a:r>
          </a:p>
          <a:p>
            <a:endParaRPr lang="en-US" dirty="0"/>
          </a:p>
          <a:p>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23</a:t>
            </a:fld>
            <a:endParaRPr lang="en-US"/>
          </a:p>
        </p:txBody>
      </p:sp>
    </p:spTree>
    <p:extLst>
      <p:ext uri="{BB962C8B-B14F-4D97-AF65-F5344CB8AC3E}">
        <p14:creationId xmlns:p14="http://schemas.microsoft.com/office/powerpoint/2010/main" val="2084969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 Spring - Review and Comment </a:t>
            </a:r>
          </a:p>
          <a:p>
            <a:endParaRPr lang="en-US" dirty="0"/>
          </a:p>
          <a:p>
            <a:r>
              <a:rPr lang="en-US" dirty="0"/>
              <a:t>Once TCEQ sends back the first draft, we will forward this to you for review and comments.  It is only 40 Pages</a:t>
            </a:r>
          </a:p>
          <a:p>
            <a:endParaRPr lang="en-US" dirty="0"/>
          </a:p>
          <a:p>
            <a:r>
              <a:rPr lang="en-US" dirty="0"/>
              <a:t>First Draft: Feb 15, 2024</a:t>
            </a:r>
          </a:p>
          <a:p>
            <a:endParaRPr lang="en-US" dirty="0"/>
          </a:p>
          <a:p>
            <a:r>
              <a:rPr lang="en-US" dirty="0"/>
              <a:t>Final Due: May 15</a:t>
            </a:r>
            <a:r>
              <a:rPr lang="en-US" baseline="30000" dirty="0"/>
              <a:t>th</a:t>
            </a:r>
            <a:endParaRPr lang="en-US" dirty="0"/>
          </a:p>
          <a:p>
            <a:endParaRPr lang="en-US"/>
          </a:p>
          <a:p>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26</a:t>
            </a:fld>
            <a:endParaRPr lang="en-US"/>
          </a:p>
        </p:txBody>
      </p:sp>
    </p:spTree>
    <p:extLst>
      <p:ext uri="{BB962C8B-B14F-4D97-AF65-F5344CB8AC3E}">
        <p14:creationId xmlns:p14="http://schemas.microsoft.com/office/powerpoint/2010/main" val="2357546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27</a:t>
            </a:fld>
            <a:endParaRPr lang="en-US"/>
          </a:p>
        </p:txBody>
      </p:sp>
    </p:spTree>
    <p:extLst>
      <p:ext uri="{BB962C8B-B14F-4D97-AF65-F5344CB8AC3E}">
        <p14:creationId xmlns:p14="http://schemas.microsoft.com/office/powerpoint/2010/main" val="1318156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ESD staff </a:t>
            </a:r>
          </a:p>
          <a:p>
            <a:r>
              <a:rPr lang="en-US" dirty="0"/>
              <a:t>	Judge science fairs</a:t>
            </a:r>
          </a:p>
          <a:p>
            <a:r>
              <a:rPr lang="en-US" dirty="0"/>
              <a:t>	Participate in community events</a:t>
            </a:r>
          </a:p>
          <a:p>
            <a:r>
              <a:rPr lang="en-US" dirty="0"/>
              <a:t>	Assist Universities</a:t>
            </a:r>
          </a:p>
          <a:p>
            <a:endParaRPr lang="en-US" dirty="0"/>
          </a:p>
          <a:p>
            <a:r>
              <a:rPr lang="en-US" dirty="0"/>
              <a:t>Park programs – </a:t>
            </a:r>
          </a:p>
          <a:p>
            <a:pPr lvl="1"/>
            <a:r>
              <a:rPr lang="en-US" dirty="0"/>
              <a:t>What would worms do</a:t>
            </a:r>
          </a:p>
          <a:p>
            <a:pPr lvl="1"/>
            <a:r>
              <a:rPr lang="en-US" dirty="0"/>
              <a:t>Night Hike </a:t>
            </a:r>
          </a:p>
          <a:p>
            <a:pPr lvl="1"/>
            <a:r>
              <a:rPr lang="en-US" dirty="0"/>
              <a:t>Walk on the wild side (using I naturalist)</a:t>
            </a:r>
          </a:p>
          <a:p>
            <a:pPr lvl="1"/>
            <a:r>
              <a:rPr lang="en-US" dirty="0"/>
              <a:t>Tracks and Scat</a:t>
            </a:r>
          </a:p>
          <a:p>
            <a:pPr lvl="1"/>
            <a:endParaRPr lang="en-US" dirty="0"/>
          </a:p>
          <a:p>
            <a:pPr lvl="1"/>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28</a:t>
            </a:fld>
            <a:endParaRPr lang="en-US"/>
          </a:p>
        </p:txBody>
      </p:sp>
    </p:spTree>
    <p:extLst>
      <p:ext uri="{BB962C8B-B14F-4D97-AF65-F5344CB8AC3E}">
        <p14:creationId xmlns:p14="http://schemas.microsoft.com/office/powerpoint/2010/main" val="4261828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EAC</a:t>
            </a:r>
            <a:endParaRPr lang="en-US" dirty="0"/>
          </a:p>
          <a:p>
            <a:r>
              <a:rPr lang="en-US" dirty="0"/>
              <a:t>Additional Steering Committee</a:t>
            </a:r>
          </a:p>
          <a:p>
            <a:r>
              <a:rPr lang="en-US" dirty="0"/>
              <a:t>Partners </a:t>
            </a:r>
          </a:p>
          <a:p>
            <a:r>
              <a:rPr lang="en-US" dirty="0"/>
              <a:t>     Bandera County River Authority and Groundwater District</a:t>
            </a:r>
          </a:p>
          <a:p>
            <a:r>
              <a:rPr lang="en-US" dirty="0"/>
              <a:t>     City of Boerne</a:t>
            </a:r>
          </a:p>
          <a:p>
            <a:r>
              <a:rPr lang="en-US" dirty="0"/>
              <a:t>Staff:</a:t>
            </a:r>
          </a:p>
          <a:p>
            <a:r>
              <a:rPr lang="en-US" dirty="0"/>
              <a:t>     Aquatic Biologists</a:t>
            </a:r>
          </a:p>
          <a:p>
            <a:r>
              <a:rPr lang="en-US" dirty="0"/>
              <a:t>     Laboratory Analysts</a:t>
            </a:r>
          </a:p>
          <a:p>
            <a:r>
              <a:rPr lang="en-US" dirty="0"/>
              <a:t>     Quality Assurance Scientists</a:t>
            </a:r>
          </a:p>
          <a:p>
            <a:r>
              <a:rPr lang="en-US" dirty="0"/>
              <a:t>     Data Scientists</a:t>
            </a:r>
          </a:p>
          <a:p>
            <a:r>
              <a:rPr lang="en-US" dirty="0"/>
              <a:t>     Ecologists</a:t>
            </a:r>
          </a:p>
          <a:p>
            <a:r>
              <a:rPr lang="en-US" dirty="0"/>
              <a:t>      Minna</a:t>
            </a:r>
          </a:p>
          <a:p>
            <a:r>
              <a:rPr lang="en-US" dirty="0"/>
              <a:t>      Brian</a:t>
            </a:r>
          </a:p>
          <a:p>
            <a:r>
              <a:rPr lang="en-US" dirty="0"/>
              <a:t>      </a:t>
            </a:r>
          </a:p>
          <a:p>
            <a:r>
              <a:rPr lang="en-US" dirty="0"/>
              <a:t>TCEQ </a:t>
            </a:r>
          </a:p>
          <a:p>
            <a:r>
              <a:rPr lang="en-US" dirty="0"/>
              <a:t>     Project Manager – Grant</a:t>
            </a:r>
          </a:p>
          <a:p>
            <a:endParaRPr lang="en-US" dirty="0"/>
          </a:p>
          <a:p>
            <a:r>
              <a:rPr lang="en-US" dirty="0"/>
              <a:t>All the volunteers who give up their free time to help the environment	</a:t>
            </a:r>
          </a:p>
          <a:p>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30</a:t>
            </a:fld>
            <a:endParaRPr lang="en-US"/>
          </a:p>
        </p:txBody>
      </p:sp>
    </p:spTree>
    <p:extLst>
      <p:ext uri="{BB962C8B-B14F-4D97-AF65-F5344CB8AC3E}">
        <p14:creationId xmlns:p14="http://schemas.microsoft.com/office/powerpoint/2010/main" val="2030887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32</a:t>
            </a:fld>
            <a:endParaRPr lang="en-US"/>
          </a:p>
        </p:txBody>
      </p:sp>
    </p:spTree>
    <p:extLst>
      <p:ext uri="{BB962C8B-B14F-4D97-AF65-F5344CB8AC3E}">
        <p14:creationId xmlns:p14="http://schemas.microsoft.com/office/powerpoint/2010/main" val="1672317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A TMDL is a study that calculates of the maximum amount of a pollutant that a waterbody can accept and still meet the state's Water Quality Standards for public health and healthy ecosystems.</a:t>
            </a:r>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34</a:t>
            </a:fld>
            <a:endParaRPr lang="en-US"/>
          </a:p>
        </p:txBody>
      </p:sp>
    </p:spTree>
    <p:extLst>
      <p:ext uri="{BB962C8B-B14F-4D97-AF65-F5344CB8AC3E}">
        <p14:creationId xmlns:p14="http://schemas.microsoft.com/office/powerpoint/2010/main" val="2490903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5</a:t>
            </a:fld>
            <a:endParaRPr lang="en-US"/>
          </a:p>
        </p:txBody>
      </p:sp>
    </p:spTree>
    <p:extLst>
      <p:ext uri="{BB962C8B-B14F-4D97-AF65-F5344CB8AC3E}">
        <p14:creationId xmlns:p14="http://schemas.microsoft.com/office/powerpoint/2010/main" val="3645648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59 sites were monitored by SARA. Two sites were dropped: </a:t>
            </a:r>
          </a:p>
          <a:p>
            <a:pPr marL="174708" indent="-174708">
              <a:buFont typeface="Arial" panose="020B0604020202020204" pitchFamily="34" charset="0"/>
              <a:buChar char="•"/>
            </a:pPr>
            <a:r>
              <a:rPr lang="en-US" dirty="0"/>
              <a:t>17862 (SAR at US 181) dropped due to safety (1901)</a:t>
            </a:r>
          </a:p>
          <a:p>
            <a:pPr marL="174708" indent="-174708">
              <a:buFont typeface="Arial" panose="020B0604020202020204" pitchFamily="34" charset="0"/>
              <a:buChar char="•"/>
            </a:pPr>
            <a:r>
              <a:rPr lang="en-US" dirty="0"/>
              <a:t>16992 (Cabeza Creek ) dropped due to dry conditions (1901)</a:t>
            </a:r>
          </a:p>
          <a:p>
            <a:pPr marL="174708" indent="-174708">
              <a:buFont typeface="Arial" panose="020B0604020202020204" pitchFamily="34" charset="0"/>
              <a:buChar char="•"/>
            </a:pPr>
            <a:r>
              <a:rPr lang="en-US" dirty="0"/>
              <a:t>20539 (Ecleto Creek) added to replace Cabeza (1901)</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12880 (SAR at FM 541) Unsafe Conditions (1911)</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6</a:t>
            </a:fld>
            <a:endParaRPr lang="en-US"/>
          </a:p>
        </p:txBody>
      </p:sp>
    </p:spTree>
    <p:extLst>
      <p:ext uri="{BB962C8B-B14F-4D97-AF65-F5344CB8AC3E}">
        <p14:creationId xmlns:p14="http://schemas.microsoft.com/office/powerpoint/2010/main" val="401880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Limited stations</a:t>
            </a:r>
          </a:p>
        </p:txBody>
      </p:sp>
      <p:sp>
        <p:nvSpPr>
          <p:cNvPr id="4" name="Slide Number Placeholder 3"/>
          <p:cNvSpPr>
            <a:spLocks noGrp="1"/>
          </p:cNvSpPr>
          <p:nvPr>
            <p:ph type="sldNum" sz="quarter" idx="5"/>
          </p:nvPr>
        </p:nvSpPr>
        <p:spPr/>
        <p:txBody>
          <a:bodyPr/>
          <a:lstStyle/>
          <a:p>
            <a:fld id="{C6D3B456-4CCC-42AF-9BED-D645D237A02F}" type="slidenum">
              <a:rPr lang="en-US" smtClean="0"/>
              <a:t>7</a:t>
            </a:fld>
            <a:endParaRPr lang="en-US"/>
          </a:p>
        </p:txBody>
      </p:sp>
    </p:spTree>
    <p:extLst>
      <p:ext uri="{BB962C8B-B14F-4D97-AF65-F5344CB8AC3E}">
        <p14:creationId xmlns:p14="http://schemas.microsoft.com/office/powerpoint/2010/main" val="330127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No change</a:t>
            </a:r>
          </a:p>
          <a:p>
            <a:endParaRPr lang="en-US" dirty="0"/>
          </a:p>
          <a:p>
            <a:r>
              <a:rPr lang="en-US" dirty="0"/>
              <a:t>Benthic: : No change</a:t>
            </a:r>
          </a:p>
          <a:p>
            <a:endParaRPr lang="en-US" dirty="0"/>
          </a:p>
          <a:p>
            <a:r>
              <a:rPr lang="en-US" dirty="0"/>
              <a:t>Habitat: No change</a:t>
            </a:r>
          </a:p>
          <a:p>
            <a:endParaRPr lang="en-US" dirty="0"/>
          </a:p>
          <a:p>
            <a:r>
              <a:rPr lang="en-US" dirty="0"/>
              <a:t>24 hour DO: was 19 sites with 33 events</a:t>
            </a:r>
          </a:p>
          <a:p>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9</a:t>
            </a:fld>
            <a:endParaRPr lang="en-US"/>
          </a:p>
        </p:txBody>
      </p:sp>
    </p:spTree>
    <p:extLst>
      <p:ext uri="{BB962C8B-B14F-4D97-AF65-F5344CB8AC3E}">
        <p14:creationId xmlns:p14="http://schemas.microsoft.com/office/powerpoint/2010/main" val="1286887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12</a:t>
            </a:fld>
            <a:endParaRPr lang="en-US"/>
          </a:p>
        </p:txBody>
      </p:sp>
    </p:spTree>
    <p:extLst>
      <p:ext uri="{BB962C8B-B14F-4D97-AF65-F5344CB8AC3E}">
        <p14:creationId xmlns:p14="http://schemas.microsoft.com/office/powerpoint/2010/main" val="3480884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13</a:t>
            </a:fld>
            <a:endParaRPr lang="en-US"/>
          </a:p>
        </p:txBody>
      </p:sp>
    </p:spTree>
    <p:extLst>
      <p:ext uri="{BB962C8B-B14F-4D97-AF65-F5344CB8AC3E}">
        <p14:creationId xmlns:p14="http://schemas.microsoft.com/office/powerpoint/2010/main" val="3004864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14</a:t>
            </a:fld>
            <a:endParaRPr lang="en-US"/>
          </a:p>
        </p:txBody>
      </p:sp>
    </p:spTree>
    <p:extLst>
      <p:ext uri="{BB962C8B-B14F-4D97-AF65-F5344CB8AC3E}">
        <p14:creationId xmlns:p14="http://schemas.microsoft.com/office/powerpoint/2010/main" val="3488560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D3B456-4CCC-42AF-9BED-D645D237A02F}" type="slidenum">
              <a:rPr lang="en-US" smtClean="0"/>
              <a:t>15</a:t>
            </a:fld>
            <a:endParaRPr lang="en-US"/>
          </a:p>
        </p:txBody>
      </p:sp>
    </p:spTree>
    <p:extLst>
      <p:ext uri="{BB962C8B-B14F-4D97-AF65-F5344CB8AC3E}">
        <p14:creationId xmlns:p14="http://schemas.microsoft.com/office/powerpoint/2010/main" val="115343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endParaRPr lang="en-US" dirty="0"/>
          </a:p>
        </p:txBody>
      </p:sp>
      <p:sp>
        <p:nvSpPr>
          <p:cNvPr id="3" name="Subtitle 2"/>
          <p:cNvSpPr>
            <a:spLocks noGrp="1"/>
          </p:cNvSpPr>
          <p:nvPr>
            <p:ph type="subTitle" idx="1"/>
          </p:nvPr>
        </p:nvSpPr>
        <p:spPr>
          <a:xfrm>
            <a:off x="1270000" y="3001698"/>
            <a:ext cx="7620000" cy="1379802"/>
          </a:xfrm>
        </p:spPr>
        <p:txBody>
          <a:bodyPr>
            <a:normAutofit/>
          </a:bodyPr>
          <a:lstStyle>
            <a:lvl1pPr marL="0" indent="0" algn="ctr">
              <a:buNone/>
              <a:defRPr sz="28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US" dirty="0"/>
          </a:p>
        </p:txBody>
      </p:sp>
    </p:spTree>
    <p:extLst>
      <p:ext uri="{BB962C8B-B14F-4D97-AF65-F5344CB8AC3E}">
        <p14:creationId xmlns:p14="http://schemas.microsoft.com/office/powerpoint/2010/main" val="515324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886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endParaRPr lang="en-US" dirty="0"/>
          </a:p>
        </p:txBody>
      </p:sp>
      <p:sp>
        <p:nvSpPr>
          <p:cNvPr id="3" name="Subtitle 2"/>
          <p:cNvSpPr>
            <a:spLocks noGrp="1"/>
          </p:cNvSpPr>
          <p:nvPr>
            <p:ph type="subTitle" idx="1"/>
          </p:nvPr>
        </p:nvSpPr>
        <p:spPr>
          <a:xfrm>
            <a:off x="1270000" y="3001698"/>
            <a:ext cx="7620000" cy="1379802"/>
          </a:xfrm>
        </p:spPr>
        <p:txBody>
          <a:bodyPr>
            <a:normAutofit/>
          </a:bodyPr>
          <a:lstStyle>
            <a:lvl1pPr marL="0" indent="0" algn="ctr">
              <a:buNone/>
              <a:defRPr sz="28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US" dirty="0"/>
          </a:p>
        </p:txBody>
      </p:sp>
    </p:spTree>
    <p:extLst>
      <p:ext uri="{BB962C8B-B14F-4D97-AF65-F5344CB8AC3E}">
        <p14:creationId xmlns:p14="http://schemas.microsoft.com/office/powerpoint/2010/main" val="2309758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p:txBody>
      </p:sp>
    </p:spTree>
    <p:extLst>
      <p:ext uri="{BB962C8B-B14F-4D97-AF65-F5344CB8AC3E}">
        <p14:creationId xmlns:p14="http://schemas.microsoft.com/office/powerpoint/2010/main" val="272042070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424782"/>
            <a:ext cx="8763000" cy="2377281"/>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693208" y="3824553"/>
            <a:ext cx="8763000" cy="1250156"/>
          </a:xfrm>
        </p:spPr>
        <p:txBody>
          <a:bodyPr>
            <a:normAutofit/>
          </a:bodyPr>
          <a:lstStyle>
            <a:lvl1pPr marL="0" indent="0" algn="ctr">
              <a:buNone/>
              <a:defRPr sz="2800">
                <a:solidFill>
                  <a:schemeClr val="accent3">
                    <a:lumMod val="50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74347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8500" y="1521354"/>
            <a:ext cx="43180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43500" y="1521354"/>
            <a:ext cx="43180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970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304271"/>
            <a:ext cx="8763000" cy="1104636"/>
          </a:xfrm>
        </p:spPr>
        <p:txBody>
          <a:bodyPr>
            <a:normAutofit/>
          </a:bodyPr>
          <a:lstStyle>
            <a:lvl1pPr algn="ctr">
              <a:defRPr sz="4400">
                <a:solidFill>
                  <a:srgbClr val="00206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99824" y="1400969"/>
            <a:ext cx="4298156" cy="686593"/>
          </a:xfrm>
        </p:spPr>
        <p:txBody>
          <a:bodyPr anchor="b"/>
          <a:lstStyle>
            <a:lvl1pPr marL="0" indent="0">
              <a:buNone/>
              <a:defRPr sz="2000" b="1">
                <a:solidFill>
                  <a:schemeClr val="accent3">
                    <a:lumMod val="50000"/>
                  </a:schemeClr>
                </a:solidFill>
                <a:latin typeface="Arial" panose="020B0604020202020204" pitchFamily="34" charset="0"/>
                <a:cs typeface="Arial" panose="020B0604020202020204" pitchFamily="34" charset="0"/>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Edit Master text styles</a:t>
            </a:r>
          </a:p>
        </p:txBody>
      </p:sp>
      <p:sp>
        <p:nvSpPr>
          <p:cNvPr id="4" name="Content Placeholder 3"/>
          <p:cNvSpPr>
            <a:spLocks noGrp="1"/>
          </p:cNvSpPr>
          <p:nvPr>
            <p:ph sz="half" idx="2"/>
          </p:nvPr>
        </p:nvSpPr>
        <p:spPr>
          <a:xfrm>
            <a:off x="699824" y="2087563"/>
            <a:ext cx="4298156" cy="3070490"/>
          </a:xfrm>
        </p:spPr>
        <p:txBody>
          <a:bodyPr/>
          <a:lstStyle>
            <a:lvl1pPr>
              <a:defRPr>
                <a:solidFill>
                  <a:schemeClr val="accent3">
                    <a:lumMod val="50000"/>
                  </a:schemeClr>
                </a:solidFill>
                <a:effectLst/>
                <a:latin typeface="Arial" panose="020B0604020202020204" pitchFamily="34" charset="0"/>
                <a:cs typeface="Arial" panose="020B0604020202020204" pitchFamily="34" charset="0"/>
              </a:defRPr>
            </a:lvl1pPr>
            <a:lvl2pPr>
              <a:defRPr>
                <a:solidFill>
                  <a:schemeClr val="accent3">
                    <a:lumMod val="50000"/>
                  </a:schemeClr>
                </a:solidFill>
                <a:effectLst/>
                <a:latin typeface="Arial" panose="020B0604020202020204" pitchFamily="34" charset="0"/>
                <a:cs typeface="Arial" panose="020B0604020202020204" pitchFamily="34" charset="0"/>
              </a:defRPr>
            </a:lvl2pPr>
            <a:lvl3pPr>
              <a:defRPr>
                <a:solidFill>
                  <a:schemeClr val="accent3">
                    <a:lumMod val="50000"/>
                  </a:schemeClr>
                </a:solidFill>
                <a:effectLst/>
                <a:latin typeface="Arial" panose="020B0604020202020204" pitchFamily="34" charset="0"/>
                <a:cs typeface="Arial" panose="020B0604020202020204" pitchFamily="34" charset="0"/>
              </a:defRPr>
            </a:lvl3pPr>
            <a:lvl4pPr>
              <a:defRPr>
                <a:solidFill>
                  <a:schemeClr val="accent3">
                    <a:lumMod val="50000"/>
                  </a:schemeClr>
                </a:solidFill>
                <a:effectLst/>
                <a:latin typeface="Arial" panose="020B0604020202020204" pitchFamily="34" charset="0"/>
                <a:cs typeface="Arial" panose="020B0604020202020204" pitchFamily="34" charset="0"/>
              </a:defRPr>
            </a:lvl4pPr>
            <a:lvl5pPr>
              <a:defRPr>
                <a:solidFill>
                  <a:schemeClr val="accent3">
                    <a:lumMod val="50000"/>
                  </a:schemeClr>
                </a:solidFill>
                <a:effectLst/>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p:txBody>
      </p:sp>
      <p:sp>
        <p:nvSpPr>
          <p:cNvPr id="5" name="Text Placeholder 4"/>
          <p:cNvSpPr>
            <a:spLocks noGrp="1"/>
          </p:cNvSpPr>
          <p:nvPr>
            <p:ph type="body" sz="quarter" idx="3"/>
          </p:nvPr>
        </p:nvSpPr>
        <p:spPr>
          <a:xfrm>
            <a:off x="5143500" y="1400969"/>
            <a:ext cx="4319323" cy="686593"/>
          </a:xfrm>
        </p:spPr>
        <p:txBody>
          <a:bodyPr anchor="b"/>
          <a:lstStyle>
            <a:lvl1pPr marL="0" indent="0">
              <a:buNone/>
              <a:defRPr sz="2000" b="1">
                <a:solidFill>
                  <a:schemeClr val="accent3">
                    <a:lumMod val="50000"/>
                  </a:schemeClr>
                </a:solidFill>
                <a:latin typeface="Arial" panose="020B0604020202020204" pitchFamily="34" charset="0"/>
                <a:cs typeface="Arial" panose="020B0604020202020204" pitchFamily="34" charset="0"/>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Edit Master text styles</a:t>
            </a:r>
          </a:p>
        </p:txBody>
      </p:sp>
      <p:sp>
        <p:nvSpPr>
          <p:cNvPr id="6" name="Content Placeholder 5"/>
          <p:cNvSpPr>
            <a:spLocks noGrp="1"/>
          </p:cNvSpPr>
          <p:nvPr>
            <p:ph sz="quarter" idx="4"/>
          </p:nvPr>
        </p:nvSpPr>
        <p:spPr>
          <a:xfrm>
            <a:off x="5143500" y="2087563"/>
            <a:ext cx="4319323" cy="3070490"/>
          </a:xfrm>
        </p:spPr>
        <p:txBody>
          <a:bodyPr/>
          <a:lstStyle>
            <a:lvl1pPr>
              <a:defRPr>
                <a:solidFill>
                  <a:schemeClr val="accent3">
                    <a:lumMod val="50000"/>
                  </a:schemeClr>
                </a:solidFill>
                <a:latin typeface="Arial" panose="020B0604020202020204" pitchFamily="34" charset="0"/>
                <a:cs typeface="Arial" panose="020B0604020202020204" pitchFamily="34" charset="0"/>
              </a:defRPr>
            </a:lvl1pPr>
            <a:lvl2pPr>
              <a:defRPr>
                <a:solidFill>
                  <a:schemeClr val="accent3">
                    <a:lumMod val="50000"/>
                  </a:schemeClr>
                </a:solidFill>
                <a:latin typeface="Arial" panose="020B0604020202020204" pitchFamily="34" charset="0"/>
                <a:cs typeface="Arial" panose="020B0604020202020204" pitchFamily="34" charset="0"/>
              </a:defRPr>
            </a:lvl2pPr>
            <a:lvl3pPr>
              <a:defRPr>
                <a:solidFill>
                  <a:schemeClr val="accent3">
                    <a:lumMod val="50000"/>
                  </a:schemeClr>
                </a:solidFill>
                <a:latin typeface="Arial" panose="020B0604020202020204" pitchFamily="34" charset="0"/>
                <a:cs typeface="Arial" panose="020B0604020202020204" pitchFamily="34" charset="0"/>
              </a:defRPr>
            </a:lvl3pPr>
            <a:lvl4pPr>
              <a:defRPr>
                <a:solidFill>
                  <a:schemeClr val="accent3">
                    <a:lumMod val="50000"/>
                  </a:schemeClr>
                </a:solidFill>
                <a:latin typeface="Arial" panose="020B0604020202020204" pitchFamily="34" charset="0"/>
                <a:cs typeface="Arial" panose="020B0604020202020204" pitchFamily="34" charset="0"/>
              </a:defRPr>
            </a:lvl4pPr>
            <a:lvl5pPr>
              <a:defRPr>
                <a:solidFill>
                  <a:schemeClr val="accent3">
                    <a:lumMod val="50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80109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400">
                <a:solidFill>
                  <a:srgbClr val="00206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33273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normAutofit/>
          </a:bodyPr>
          <a:lstStyle>
            <a:lvl1pPr>
              <a:defRPr sz="3000">
                <a:solidFill>
                  <a:srgbClr val="002060"/>
                </a:solidFill>
              </a:defRPr>
            </a:lvl1pPr>
          </a:lstStyle>
          <a:p>
            <a:r>
              <a:rPr lang="en-US"/>
              <a:t>Click to edit Master title style</a:t>
            </a:r>
            <a:endParaRPr lang="en-US" dirty="0"/>
          </a:p>
        </p:txBody>
      </p:sp>
      <p:sp>
        <p:nvSpPr>
          <p:cNvPr id="3" name="Content Placeholder 2"/>
          <p:cNvSpPr>
            <a:spLocks noGrp="1"/>
          </p:cNvSpPr>
          <p:nvPr>
            <p:ph idx="1"/>
          </p:nvPr>
        </p:nvSpPr>
        <p:spPr>
          <a:xfrm>
            <a:off x="4319323" y="822855"/>
            <a:ext cx="5143500" cy="4061354"/>
          </a:xfrm>
        </p:spPr>
        <p:txBody>
          <a:bodyPr/>
          <a:lstStyle>
            <a:lvl1pPr>
              <a:defRPr sz="3200"/>
            </a:lvl1pPr>
            <a:lvl2pPr>
              <a:defRPr sz="2800"/>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9824" y="1714500"/>
            <a:ext cx="3276864" cy="3176323"/>
          </a:xfrm>
        </p:spPr>
        <p:txBody>
          <a:bodyPr>
            <a:normAutofit/>
          </a:bodyPr>
          <a:lstStyle>
            <a:lvl1pPr marL="0" indent="0">
              <a:buNone/>
              <a:defRPr sz="2800"/>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Edit Master text styles</a:t>
            </a:r>
          </a:p>
        </p:txBody>
      </p:sp>
    </p:spTree>
    <p:extLst>
      <p:ext uri="{BB962C8B-B14F-4D97-AF65-F5344CB8AC3E}">
        <p14:creationId xmlns:p14="http://schemas.microsoft.com/office/powerpoint/2010/main" val="3879443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BF487-2DC3-E5E7-5844-AC7A47935BC8}"/>
              </a:ext>
            </a:extLst>
          </p:cNvPr>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p>
        </p:txBody>
      </p:sp>
      <p:sp>
        <p:nvSpPr>
          <p:cNvPr id="3" name="Subtitle 2">
            <a:extLst>
              <a:ext uri="{FF2B5EF4-FFF2-40B4-BE49-F238E27FC236}">
                <a16:creationId xmlns:a16="http://schemas.microsoft.com/office/drawing/2014/main" id="{5EC6DD77-2267-28EC-9F4C-414B6D361BD6}"/>
              </a:ext>
            </a:extLst>
          </p:cNvPr>
          <p:cNvSpPr>
            <a:spLocks noGrp="1"/>
          </p:cNvSpPr>
          <p:nvPr>
            <p:ph type="subTitle" idx="1"/>
          </p:nvPr>
        </p:nvSpPr>
        <p:spPr>
          <a:xfrm>
            <a:off x="1270000" y="3001698"/>
            <a:ext cx="7620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83508889-9AC5-2111-7DCC-DDD9CA111BEC}"/>
              </a:ext>
            </a:extLst>
          </p:cNvPr>
          <p:cNvSpPr>
            <a:spLocks noGrp="1"/>
          </p:cNvSpPr>
          <p:nvPr>
            <p:ph type="dt" sz="half" idx="10"/>
          </p:nvPr>
        </p:nvSpPr>
        <p:spPr/>
        <p:txBody>
          <a:bodyPr/>
          <a:lstStyle/>
          <a:p>
            <a:fld id="{E4A95E71-3878-4ED3-B927-9A1C75EF1C17}" type="datetimeFigureOut">
              <a:rPr lang="en-US" smtClean="0"/>
              <a:t>3/11/2024</a:t>
            </a:fld>
            <a:endParaRPr lang="en-US"/>
          </a:p>
        </p:txBody>
      </p:sp>
      <p:sp>
        <p:nvSpPr>
          <p:cNvPr id="5" name="Footer Placeholder 4">
            <a:extLst>
              <a:ext uri="{FF2B5EF4-FFF2-40B4-BE49-F238E27FC236}">
                <a16:creationId xmlns:a16="http://schemas.microsoft.com/office/drawing/2014/main" id="{69E80F83-A618-D469-56CA-E3A6D28D8C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EB33B-5919-E562-0827-60832324F7ED}"/>
              </a:ext>
            </a:extLst>
          </p:cNvPr>
          <p:cNvSpPr>
            <a:spLocks noGrp="1"/>
          </p:cNvSpPr>
          <p:nvPr>
            <p:ph type="sldNum" sz="quarter" idx="12"/>
          </p:nvPr>
        </p:nvSpPr>
        <p:spPr/>
        <p:txBody>
          <a:bodyPr/>
          <a:lstStyle/>
          <a:p>
            <a:fld id="{2F015A5F-1F8F-41D7-B460-8C1FDDEC42E0}" type="slidenum">
              <a:rPr lang="en-US" smtClean="0"/>
              <a:t>‹#›</a:t>
            </a:fld>
            <a:endParaRPr lang="en-US"/>
          </a:p>
        </p:txBody>
      </p:sp>
    </p:spTree>
    <p:extLst>
      <p:ext uri="{BB962C8B-B14F-4D97-AF65-F5344CB8AC3E}">
        <p14:creationId xmlns:p14="http://schemas.microsoft.com/office/powerpoint/2010/main" val="3190148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D9A5-610E-A520-C7BE-3A3E197ED7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4A531-672E-3FBA-4376-C2C2CDD15E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2D578-A36E-2999-7998-FDA262EC71C9}"/>
              </a:ext>
            </a:extLst>
          </p:cNvPr>
          <p:cNvSpPr>
            <a:spLocks noGrp="1"/>
          </p:cNvSpPr>
          <p:nvPr>
            <p:ph type="dt" sz="half" idx="10"/>
          </p:nvPr>
        </p:nvSpPr>
        <p:spPr/>
        <p:txBody>
          <a:bodyPr/>
          <a:lstStyle/>
          <a:p>
            <a:fld id="{E4A95E71-3878-4ED3-B927-9A1C75EF1C17}" type="datetimeFigureOut">
              <a:rPr lang="en-US" smtClean="0"/>
              <a:t>3/11/2024</a:t>
            </a:fld>
            <a:endParaRPr lang="en-US"/>
          </a:p>
        </p:txBody>
      </p:sp>
      <p:sp>
        <p:nvSpPr>
          <p:cNvPr id="5" name="Footer Placeholder 4">
            <a:extLst>
              <a:ext uri="{FF2B5EF4-FFF2-40B4-BE49-F238E27FC236}">
                <a16:creationId xmlns:a16="http://schemas.microsoft.com/office/drawing/2014/main" id="{DECC1CCD-0B4D-EC0D-3CCB-29B1C41D03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1E0AF0-A152-AD90-768E-AB98460A7F22}"/>
              </a:ext>
            </a:extLst>
          </p:cNvPr>
          <p:cNvSpPr>
            <a:spLocks noGrp="1"/>
          </p:cNvSpPr>
          <p:nvPr>
            <p:ph type="sldNum" sz="quarter" idx="12"/>
          </p:nvPr>
        </p:nvSpPr>
        <p:spPr/>
        <p:txBody>
          <a:bodyPr/>
          <a:lstStyle/>
          <a:p>
            <a:fld id="{2F015A5F-1F8F-41D7-B460-8C1FDDEC42E0}" type="slidenum">
              <a:rPr lang="en-US" smtClean="0"/>
              <a:t>‹#›</a:t>
            </a:fld>
            <a:endParaRPr lang="en-US"/>
          </a:p>
        </p:txBody>
      </p:sp>
    </p:spTree>
    <p:extLst>
      <p:ext uri="{BB962C8B-B14F-4D97-AF65-F5344CB8AC3E}">
        <p14:creationId xmlns:p14="http://schemas.microsoft.com/office/powerpoint/2010/main" val="1145750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6266893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4C81-47D3-1DAF-7A70-E07B4F94AB79}"/>
              </a:ext>
            </a:extLst>
          </p:cNvPr>
          <p:cNvSpPr>
            <a:spLocks noGrp="1"/>
          </p:cNvSpPr>
          <p:nvPr>
            <p:ph type="title"/>
          </p:nvPr>
        </p:nvSpPr>
        <p:spPr>
          <a:xfrm>
            <a:off x="693208" y="1424782"/>
            <a:ext cx="8763000" cy="2377281"/>
          </a:xfrm>
        </p:spPr>
        <p:txBody>
          <a:bodyPr anchor="b"/>
          <a:lstStyle>
            <a:lvl1pPr>
              <a:defRPr sz="5000"/>
            </a:lvl1pPr>
          </a:lstStyle>
          <a:p>
            <a:r>
              <a:rPr lang="en-US"/>
              <a:t>Click to edit Master title style</a:t>
            </a:r>
          </a:p>
        </p:txBody>
      </p:sp>
      <p:sp>
        <p:nvSpPr>
          <p:cNvPr id="3" name="Text Placeholder 2">
            <a:extLst>
              <a:ext uri="{FF2B5EF4-FFF2-40B4-BE49-F238E27FC236}">
                <a16:creationId xmlns:a16="http://schemas.microsoft.com/office/drawing/2014/main" id="{FCD9124D-2B4B-888C-AF43-CF7420653F98}"/>
              </a:ext>
            </a:extLst>
          </p:cNvPr>
          <p:cNvSpPr>
            <a:spLocks noGrp="1"/>
          </p:cNvSpPr>
          <p:nvPr>
            <p:ph type="body" idx="1"/>
          </p:nvPr>
        </p:nvSpPr>
        <p:spPr>
          <a:xfrm>
            <a:off x="693208" y="3824553"/>
            <a:ext cx="8763000" cy="1250156"/>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B9406D-5D47-E858-BBCA-6E8F29CA1543}"/>
              </a:ext>
            </a:extLst>
          </p:cNvPr>
          <p:cNvSpPr>
            <a:spLocks noGrp="1"/>
          </p:cNvSpPr>
          <p:nvPr>
            <p:ph type="dt" sz="half" idx="10"/>
          </p:nvPr>
        </p:nvSpPr>
        <p:spPr/>
        <p:txBody>
          <a:bodyPr/>
          <a:lstStyle/>
          <a:p>
            <a:fld id="{E4A95E71-3878-4ED3-B927-9A1C75EF1C17}" type="datetimeFigureOut">
              <a:rPr lang="en-US" smtClean="0"/>
              <a:t>3/11/2024</a:t>
            </a:fld>
            <a:endParaRPr lang="en-US"/>
          </a:p>
        </p:txBody>
      </p:sp>
      <p:sp>
        <p:nvSpPr>
          <p:cNvPr id="5" name="Footer Placeholder 4">
            <a:extLst>
              <a:ext uri="{FF2B5EF4-FFF2-40B4-BE49-F238E27FC236}">
                <a16:creationId xmlns:a16="http://schemas.microsoft.com/office/drawing/2014/main" id="{C9184E18-CF63-C778-E2E7-051F1BD4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12E62-C018-F0FA-68DF-B9752FD83A78}"/>
              </a:ext>
            </a:extLst>
          </p:cNvPr>
          <p:cNvSpPr>
            <a:spLocks noGrp="1"/>
          </p:cNvSpPr>
          <p:nvPr>
            <p:ph type="sldNum" sz="quarter" idx="12"/>
          </p:nvPr>
        </p:nvSpPr>
        <p:spPr/>
        <p:txBody>
          <a:bodyPr/>
          <a:lstStyle/>
          <a:p>
            <a:fld id="{2F015A5F-1F8F-41D7-B460-8C1FDDEC42E0}" type="slidenum">
              <a:rPr lang="en-US" smtClean="0"/>
              <a:t>‹#›</a:t>
            </a:fld>
            <a:endParaRPr lang="en-US"/>
          </a:p>
        </p:txBody>
      </p:sp>
    </p:spTree>
    <p:extLst>
      <p:ext uri="{BB962C8B-B14F-4D97-AF65-F5344CB8AC3E}">
        <p14:creationId xmlns:p14="http://schemas.microsoft.com/office/powerpoint/2010/main" val="3144099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AFFC-34D7-87F6-0418-42C811EB0D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5A84A-30D3-E46F-5020-5405C71D3BD6}"/>
              </a:ext>
            </a:extLst>
          </p:cNvPr>
          <p:cNvSpPr>
            <a:spLocks noGrp="1"/>
          </p:cNvSpPr>
          <p:nvPr>
            <p:ph sz="half" idx="1"/>
          </p:nvPr>
        </p:nvSpPr>
        <p:spPr>
          <a:xfrm>
            <a:off x="698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893B57-29CB-C644-CD71-D46419BF7820}"/>
              </a:ext>
            </a:extLst>
          </p:cNvPr>
          <p:cNvSpPr>
            <a:spLocks noGrp="1"/>
          </p:cNvSpPr>
          <p:nvPr>
            <p:ph sz="half" idx="2"/>
          </p:nvPr>
        </p:nvSpPr>
        <p:spPr>
          <a:xfrm>
            <a:off x="5143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2E345E-80A6-EB97-2A78-B3AA51523773}"/>
              </a:ext>
            </a:extLst>
          </p:cNvPr>
          <p:cNvSpPr>
            <a:spLocks noGrp="1"/>
          </p:cNvSpPr>
          <p:nvPr>
            <p:ph type="dt" sz="half" idx="10"/>
          </p:nvPr>
        </p:nvSpPr>
        <p:spPr/>
        <p:txBody>
          <a:bodyPr/>
          <a:lstStyle/>
          <a:p>
            <a:fld id="{E4A95E71-3878-4ED3-B927-9A1C75EF1C17}" type="datetimeFigureOut">
              <a:rPr lang="en-US" smtClean="0"/>
              <a:t>3/11/2024</a:t>
            </a:fld>
            <a:endParaRPr lang="en-US"/>
          </a:p>
        </p:txBody>
      </p:sp>
      <p:sp>
        <p:nvSpPr>
          <p:cNvPr id="6" name="Footer Placeholder 5">
            <a:extLst>
              <a:ext uri="{FF2B5EF4-FFF2-40B4-BE49-F238E27FC236}">
                <a16:creationId xmlns:a16="http://schemas.microsoft.com/office/drawing/2014/main" id="{999B416F-0DF5-BB76-B0C6-DFDBBF419D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7C71EA-1BE0-19B6-FB74-2620576493C3}"/>
              </a:ext>
            </a:extLst>
          </p:cNvPr>
          <p:cNvSpPr>
            <a:spLocks noGrp="1"/>
          </p:cNvSpPr>
          <p:nvPr>
            <p:ph type="sldNum" sz="quarter" idx="12"/>
          </p:nvPr>
        </p:nvSpPr>
        <p:spPr/>
        <p:txBody>
          <a:bodyPr/>
          <a:lstStyle/>
          <a:p>
            <a:fld id="{2F015A5F-1F8F-41D7-B460-8C1FDDEC42E0}" type="slidenum">
              <a:rPr lang="en-US" smtClean="0"/>
              <a:t>‹#›</a:t>
            </a:fld>
            <a:endParaRPr lang="en-US"/>
          </a:p>
        </p:txBody>
      </p:sp>
    </p:spTree>
    <p:extLst>
      <p:ext uri="{BB962C8B-B14F-4D97-AF65-F5344CB8AC3E}">
        <p14:creationId xmlns:p14="http://schemas.microsoft.com/office/powerpoint/2010/main" val="3220697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E3E7-B642-0569-8425-63E2FF8ADA04}"/>
              </a:ext>
            </a:extLst>
          </p:cNvPr>
          <p:cNvSpPr>
            <a:spLocks noGrp="1"/>
          </p:cNvSpPr>
          <p:nvPr>
            <p:ph type="title"/>
          </p:nvPr>
        </p:nvSpPr>
        <p:spPr>
          <a:xfrm>
            <a:off x="699823" y="304271"/>
            <a:ext cx="8763000" cy="1104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04F6CF-329C-6F82-AC05-F498CA895628}"/>
              </a:ext>
            </a:extLst>
          </p:cNvPr>
          <p:cNvSpPr>
            <a:spLocks noGrp="1"/>
          </p:cNvSpPr>
          <p:nvPr>
            <p:ph type="body" idx="1"/>
          </p:nvPr>
        </p:nvSpPr>
        <p:spPr>
          <a:xfrm>
            <a:off x="699824" y="1400969"/>
            <a:ext cx="4298156"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a:extLst>
              <a:ext uri="{FF2B5EF4-FFF2-40B4-BE49-F238E27FC236}">
                <a16:creationId xmlns:a16="http://schemas.microsoft.com/office/drawing/2014/main" id="{FBCD514B-A345-5285-5C54-212996FEDAE5}"/>
              </a:ext>
            </a:extLst>
          </p:cNvPr>
          <p:cNvSpPr>
            <a:spLocks noGrp="1"/>
          </p:cNvSpPr>
          <p:nvPr>
            <p:ph sz="half" idx="2"/>
          </p:nvPr>
        </p:nvSpPr>
        <p:spPr>
          <a:xfrm>
            <a:off x="699824" y="2087563"/>
            <a:ext cx="4298156"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2E4FEA-C498-3AC6-28E8-0B6BEBE7D056}"/>
              </a:ext>
            </a:extLst>
          </p:cNvPr>
          <p:cNvSpPr>
            <a:spLocks noGrp="1"/>
          </p:cNvSpPr>
          <p:nvPr>
            <p:ph type="body" sz="quarter" idx="3"/>
          </p:nvPr>
        </p:nvSpPr>
        <p:spPr>
          <a:xfrm>
            <a:off x="5143500" y="1400969"/>
            <a:ext cx="431932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a:extLst>
              <a:ext uri="{FF2B5EF4-FFF2-40B4-BE49-F238E27FC236}">
                <a16:creationId xmlns:a16="http://schemas.microsoft.com/office/drawing/2014/main" id="{00BDB506-A663-E05B-B169-458BA5184BE8}"/>
              </a:ext>
            </a:extLst>
          </p:cNvPr>
          <p:cNvSpPr>
            <a:spLocks noGrp="1"/>
          </p:cNvSpPr>
          <p:nvPr>
            <p:ph sz="quarter" idx="4"/>
          </p:nvPr>
        </p:nvSpPr>
        <p:spPr>
          <a:xfrm>
            <a:off x="5143500" y="2087563"/>
            <a:ext cx="4319323"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B8C32E-4BA7-8FF3-0A4A-A7F0A6D67F73}"/>
              </a:ext>
            </a:extLst>
          </p:cNvPr>
          <p:cNvSpPr>
            <a:spLocks noGrp="1"/>
          </p:cNvSpPr>
          <p:nvPr>
            <p:ph type="dt" sz="half" idx="10"/>
          </p:nvPr>
        </p:nvSpPr>
        <p:spPr/>
        <p:txBody>
          <a:bodyPr/>
          <a:lstStyle/>
          <a:p>
            <a:fld id="{E4A95E71-3878-4ED3-B927-9A1C75EF1C17}" type="datetimeFigureOut">
              <a:rPr lang="en-US" smtClean="0"/>
              <a:t>3/11/2024</a:t>
            </a:fld>
            <a:endParaRPr lang="en-US"/>
          </a:p>
        </p:txBody>
      </p:sp>
      <p:sp>
        <p:nvSpPr>
          <p:cNvPr id="8" name="Footer Placeholder 7">
            <a:extLst>
              <a:ext uri="{FF2B5EF4-FFF2-40B4-BE49-F238E27FC236}">
                <a16:creationId xmlns:a16="http://schemas.microsoft.com/office/drawing/2014/main" id="{ACE9A821-7F50-8365-93B3-6128613C7D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C33012-32D1-E76E-31A4-E70004464F5D}"/>
              </a:ext>
            </a:extLst>
          </p:cNvPr>
          <p:cNvSpPr>
            <a:spLocks noGrp="1"/>
          </p:cNvSpPr>
          <p:nvPr>
            <p:ph type="sldNum" sz="quarter" idx="12"/>
          </p:nvPr>
        </p:nvSpPr>
        <p:spPr/>
        <p:txBody>
          <a:bodyPr/>
          <a:lstStyle/>
          <a:p>
            <a:fld id="{2F015A5F-1F8F-41D7-B460-8C1FDDEC42E0}" type="slidenum">
              <a:rPr lang="en-US" smtClean="0"/>
              <a:t>‹#›</a:t>
            </a:fld>
            <a:endParaRPr lang="en-US"/>
          </a:p>
        </p:txBody>
      </p:sp>
    </p:spTree>
    <p:extLst>
      <p:ext uri="{BB962C8B-B14F-4D97-AF65-F5344CB8AC3E}">
        <p14:creationId xmlns:p14="http://schemas.microsoft.com/office/powerpoint/2010/main" val="1510081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226DC-0127-DE5A-E812-2DB58A0C6B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2A3214-63B6-10F5-9934-F0B3083509B1}"/>
              </a:ext>
            </a:extLst>
          </p:cNvPr>
          <p:cNvSpPr>
            <a:spLocks noGrp="1"/>
          </p:cNvSpPr>
          <p:nvPr>
            <p:ph type="dt" sz="half" idx="10"/>
          </p:nvPr>
        </p:nvSpPr>
        <p:spPr/>
        <p:txBody>
          <a:bodyPr/>
          <a:lstStyle/>
          <a:p>
            <a:fld id="{E4A95E71-3878-4ED3-B927-9A1C75EF1C17}" type="datetimeFigureOut">
              <a:rPr lang="en-US" smtClean="0"/>
              <a:t>3/11/2024</a:t>
            </a:fld>
            <a:endParaRPr lang="en-US"/>
          </a:p>
        </p:txBody>
      </p:sp>
      <p:sp>
        <p:nvSpPr>
          <p:cNvPr id="4" name="Footer Placeholder 3">
            <a:extLst>
              <a:ext uri="{FF2B5EF4-FFF2-40B4-BE49-F238E27FC236}">
                <a16:creationId xmlns:a16="http://schemas.microsoft.com/office/drawing/2014/main" id="{CD0525C3-63F0-6D45-8316-E30791EDDD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7050DC-FE9C-3042-35B3-A4269E1084A4}"/>
              </a:ext>
            </a:extLst>
          </p:cNvPr>
          <p:cNvSpPr>
            <a:spLocks noGrp="1"/>
          </p:cNvSpPr>
          <p:nvPr>
            <p:ph type="sldNum" sz="quarter" idx="12"/>
          </p:nvPr>
        </p:nvSpPr>
        <p:spPr/>
        <p:txBody>
          <a:bodyPr/>
          <a:lstStyle/>
          <a:p>
            <a:fld id="{2F015A5F-1F8F-41D7-B460-8C1FDDEC42E0}" type="slidenum">
              <a:rPr lang="en-US" smtClean="0"/>
              <a:t>‹#›</a:t>
            </a:fld>
            <a:endParaRPr lang="en-US"/>
          </a:p>
        </p:txBody>
      </p:sp>
    </p:spTree>
    <p:extLst>
      <p:ext uri="{BB962C8B-B14F-4D97-AF65-F5344CB8AC3E}">
        <p14:creationId xmlns:p14="http://schemas.microsoft.com/office/powerpoint/2010/main" val="270710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EFA80A-DE7C-A477-65E2-A738A7ECF785}"/>
              </a:ext>
            </a:extLst>
          </p:cNvPr>
          <p:cNvSpPr>
            <a:spLocks noGrp="1"/>
          </p:cNvSpPr>
          <p:nvPr>
            <p:ph type="dt" sz="half" idx="10"/>
          </p:nvPr>
        </p:nvSpPr>
        <p:spPr/>
        <p:txBody>
          <a:bodyPr/>
          <a:lstStyle/>
          <a:p>
            <a:fld id="{E4A95E71-3878-4ED3-B927-9A1C75EF1C17}" type="datetimeFigureOut">
              <a:rPr lang="en-US" smtClean="0"/>
              <a:t>3/11/2024</a:t>
            </a:fld>
            <a:endParaRPr lang="en-US"/>
          </a:p>
        </p:txBody>
      </p:sp>
      <p:sp>
        <p:nvSpPr>
          <p:cNvPr id="3" name="Footer Placeholder 2">
            <a:extLst>
              <a:ext uri="{FF2B5EF4-FFF2-40B4-BE49-F238E27FC236}">
                <a16:creationId xmlns:a16="http://schemas.microsoft.com/office/drawing/2014/main" id="{2BC82A16-9A6E-B2C0-E766-A114FE5BDA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6DE0D0-D34D-E01D-2633-B04124B6F976}"/>
              </a:ext>
            </a:extLst>
          </p:cNvPr>
          <p:cNvSpPr>
            <a:spLocks noGrp="1"/>
          </p:cNvSpPr>
          <p:nvPr>
            <p:ph type="sldNum" sz="quarter" idx="12"/>
          </p:nvPr>
        </p:nvSpPr>
        <p:spPr/>
        <p:txBody>
          <a:bodyPr/>
          <a:lstStyle/>
          <a:p>
            <a:fld id="{2F015A5F-1F8F-41D7-B460-8C1FDDEC42E0}" type="slidenum">
              <a:rPr lang="en-US" smtClean="0"/>
              <a:t>‹#›</a:t>
            </a:fld>
            <a:endParaRPr lang="en-US"/>
          </a:p>
        </p:txBody>
      </p:sp>
    </p:spTree>
    <p:extLst>
      <p:ext uri="{BB962C8B-B14F-4D97-AF65-F5344CB8AC3E}">
        <p14:creationId xmlns:p14="http://schemas.microsoft.com/office/powerpoint/2010/main" val="4009853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1A320-5AA3-27B4-D97C-66A7A6F08660}"/>
              </a:ext>
            </a:extLst>
          </p:cNvPr>
          <p:cNvSpPr>
            <a:spLocks noGrp="1"/>
          </p:cNvSpPr>
          <p:nvPr>
            <p:ph type="title"/>
          </p:nvPr>
        </p:nvSpPr>
        <p:spPr>
          <a:xfrm>
            <a:off x="699824" y="381000"/>
            <a:ext cx="3276864" cy="1333500"/>
          </a:xfrm>
        </p:spPr>
        <p:txBody>
          <a:bodyPr anchor="b"/>
          <a:lstStyle>
            <a:lvl1pPr>
              <a:defRPr sz="2667"/>
            </a:lvl1pPr>
          </a:lstStyle>
          <a:p>
            <a:r>
              <a:rPr lang="en-US"/>
              <a:t>Click to edit Master title style</a:t>
            </a:r>
          </a:p>
        </p:txBody>
      </p:sp>
      <p:sp>
        <p:nvSpPr>
          <p:cNvPr id="3" name="Content Placeholder 2">
            <a:extLst>
              <a:ext uri="{FF2B5EF4-FFF2-40B4-BE49-F238E27FC236}">
                <a16:creationId xmlns:a16="http://schemas.microsoft.com/office/drawing/2014/main" id="{4DEA03A0-A18D-E8A9-3A12-82D09384029A}"/>
              </a:ext>
            </a:extLst>
          </p:cNvPr>
          <p:cNvSpPr>
            <a:spLocks noGrp="1"/>
          </p:cNvSpPr>
          <p:nvPr>
            <p:ph idx="1"/>
          </p:nvPr>
        </p:nvSpPr>
        <p:spPr>
          <a:xfrm>
            <a:off x="4319323" y="822855"/>
            <a:ext cx="514350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DBAD7C-D6BD-215D-4E53-FBEC2DFA3C52}"/>
              </a:ext>
            </a:extLst>
          </p:cNvPr>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1A196360-5B48-5C37-5D09-045BAB9C40A2}"/>
              </a:ext>
            </a:extLst>
          </p:cNvPr>
          <p:cNvSpPr>
            <a:spLocks noGrp="1"/>
          </p:cNvSpPr>
          <p:nvPr>
            <p:ph type="dt" sz="half" idx="10"/>
          </p:nvPr>
        </p:nvSpPr>
        <p:spPr/>
        <p:txBody>
          <a:bodyPr/>
          <a:lstStyle/>
          <a:p>
            <a:fld id="{E4A95E71-3878-4ED3-B927-9A1C75EF1C17}" type="datetimeFigureOut">
              <a:rPr lang="en-US" smtClean="0"/>
              <a:t>3/11/2024</a:t>
            </a:fld>
            <a:endParaRPr lang="en-US"/>
          </a:p>
        </p:txBody>
      </p:sp>
      <p:sp>
        <p:nvSpPr>
          <p:cNvPr id="6" name="Footer Placeholder 5">
            <a:extLst>
              <a:ext uri="{FF2B5EF4-FFF2-40B4-BE49-F238E27FC236}">
                <a16:creationId xmlns:a16="http://schemas.microsoft.com/office/drawing/2014/main" id="{6A26AA35-6BF9-0918-A784-42E854872D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C7B4DF-B9D5-5EB7-9011-39B5DD9372D4}"/>
              </a:ext>
            </a:extLst>
          </p:cNvPr>
          <p:cNvSpPr>
            <a:spLocks noGrp="1"/>
          </p:cNvSpPr>
          <p:nvPr>
            <p:ph type="sldNum" sz="quarter" idx="12"/>
          </p:nvPr>
        </p:nvSpPr>
        <p:spPr/>
        <p:txBody>
          <a:bodyPr/>
          <a:lstStyle/>
          <a:p>
            <a:fld id="{2F015A5F-1F8F-41D7-B460-8C1FDDEC42E0}" type="slidenum">
              <a:rPr lang="en-US" smtClean="0"/>
              <a:t>‹#›</a:t>
            </a:fld>
            <a:endParaRPr lang="en-US"/>
          </a:p>
        </p:txBody>
      </p:sp>
    </p:spTree>
    <p:extLst>
      <p:ext uri="{BB962C8B-B14F-4D97-AF65-F5344CB8AC3E}">
        <p14:creationId xmlns:p14="http://schemas.microsoft.com/office/powerpoint/2010/main" val="2858793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ACD9-25D8-9CA1-D33D-596B5A7F3420}"/>
              </a:ext>
            </a:extLst>
          </p:cNvPr>
          <p:cNvSpPr>
            <a:spLocks noGrp="1"/>
          </p:cNvSpPr>
          <p:nvPr>
            <p:ph type="title"/>
          </p:nvPr>
        </p:nvSpPr>
        <p:spPr>
          <a:xfrm>
            <a:off x="699824" y="381000"/>
            <a:ext cx="3276864" cy="1333500"/>
          </a:xfrm>
        </p:spPr>
        <p:txBody>
          <a:bodyPr anchor="b"/>
          <a:lstStyle>
            <a:lvl1pPr>
              <a:defRPr sz="2667"/>
            </a:lvl1pPr>
          </a:lstStyle>
          <a:p>
            <a:r>
              <a:rPr lang="en-US"/>
              <a:t>Click to edit Master title style</a:t>
            </a:r>
          </a:p>
        </p:txBody>
      </p:sp>
      <p:sp>
        <p:nvSpPr>
          <p:cNvPr id="3" name="Picture Placeholder 2">
            <a:extLst>
              <a:ext uri="{FF2B5EF4-FFF2-40B4-BE49-F238E27FC236}">
                <a16:creationId xmlns:a16="http://schemas.microsoft.com/office/drawing/2014/main" id="{97C1C9D3-9B7E-0D6B-049F-530C4A6D350B}"/>
              </a:ext>
            </a:extLst>
          </p:cNvPr>
          <p:cNvSpPr>
            <a:spLocks noGrp="1"/>
          </p:cNvSpPr>
          <p:nvPr>
            <p:ph type="pic" idx="1"/>
          </p:nvPr>
        </p:nvSpPr>
        <p:spPr>
          <a:xfrm>
            <a:off x="4319323" y="822855"/>
            <a:ext cx="5143500" cy="4061354"/>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Text Placeholder 3">
            <a:extLst>
              <a:ext uri="{FF2B5EF4-FFF2-40B4-BE49-F238E27FC236}">
                <a16:creationId xmlns:a16="http://schemas.microsoft.com/office/drawing/2014/main" id="{18827771-BA38-26CD-244B-12BD51E98CD9}"/>
              </a:ext>
            </a:extLst>
          </p:cNvPr>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0655E40A-04F2-06AD-3A09-B9DFF1DD5BE8}"/>
              </a:ext>
            </a:extLst>
          </p:cNvPr>
          <p:cNvSpPr>
            <a:spLocks noGrp="1"/>
          </p:cNvSpPr>
          <p:nvPr>
            <p:ph type="dt" sz="half" idx="10"/>
          </p:nvPr>
        </p:nvSpPr>
        <p:spPr/>
        <p:txBody>
          <a:bodyPr/>
          <a:lstStyle/>
          <a:p>
            <a:fld id="{E4A95E71-3878-4ED3-B927-9A1C75EF1C17}" type="datetimeFigureOut">
              <a:rPr lang="en-US" smtClean="0"/>
              <a:t>3/11/2024</a:t>
            </a:fld>
            <a:endParaRPr lang="en-US"/>
          </a:p>
        </p:txBody>
      </p:sp>
      <p:sp>
        <p:nvSpPr>
          <p:cNvPr id="6" name="Footer Placeholder 5">
            <a:extLst>
              <a:ext uri="{FF2B5EF4-FFF2-40B4-BE49-F238E27FC236}">
                <a16:creationId xmlns:a16="http://schemas.microsoft.com/office/drawing/2014/main" id="{32781351-D51E-3497-87E8-8E18D0994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5F321-2854-60A2-A647-B47F082B9D8E}"/>
              </a:ext>
            </a:extLst>
          </p:cNvPr>
          <p:cNvSpPr>
            <a:spLocks noGrp="1"/>
          </p:cNvSpPr>
          <p:nvPr>
            <p:ph type="sldNum" sz="quarter" idx="12"/>
          </p:nvPr>
        </p:nvSpPr>
        <p:spPr/>
        <p:txBody>
          <a:bodyPr/>
          <a:lstStyle/>
          <a:p>
            <a:fld id="{2F015A5F-1F8F-41D7-B460-8C1FDDEC42E0}" type="slidenum">
              <a:rPr lang="en-US" smtClean="0"/>
              <a:t>‹#›</a:t>
            </a:fld>
            <a:endParaRPr lang="en-US"/>
          </a:p>
        </p:txBody>
      </p:sp>
    </p:spTree>
    <p:extLst>
      <p:ext uri="{BB962C8B-B14F-4D97-AF65-F5344CB8AC3E}">
        <p14:creationId xmlns:p14="http://schemas.microsoft.com/office/powerpoint/2010/main" val="2326429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E7097-1E73-B2C7-2359-0AB0821528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250FE8-0A92-EE1E-BE81-27B460381C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728CB-955F-D0D9-1D4A-68CF4E705B20}"/>
              </a:ext>
            </a:extLst>
          </p:cNvPr>
          <p:cNvSpPr>
            <a:spLocks noGrp="1"/>
          </p:cNvSpPr>
          <p:nvPr>
            <p:ph type="dt" sz="half" idx="10"/>
          </p:nvPr>
        </p:nvSpPr>
        <p:spPr/>
        <p:txBody>
          <a:bodyPr/>
          <a:lstStyle/>
          <a:p>
            <a:fld id="{E4A95E71-3878-4ED3-B927-9A1C75EF1C17}" type="datetimeFigureOut">
              <a:rPr lang="en-US" smtClean="0"/>
              <a:t>3/11/2024</a:t>
            </a:fld>
            <a:endParaRPr lang="en-US"/>
          </a:p>
        </p:txBody>
      </p:sp>
      <p:sp>
        <p:nvSpPr>
          <p:cNvPr id="5" name="Footer Placeholder 4">
            <a:extLst>
              <a:ext uri="{FF2B5EF4-FFF2-40B4-BE49-F238E27FC236}">
                <a16:creationId xmlns:a16="http://schemas.microsoft.com/office/drawing/2014/main" id="{30B7F96B-2493-95A9-5B74-281EF5C54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98381-E84E-11AD-9866-8EAD4AD5092B}"/>
              </a:ext>
            </a:extLst>
          </p:cNvPr>
          <p:cNvSpPr>
            <a:spLocks noGrp="1"/>
          </p:cNvSpPr>
          <p:nvPr>
            <p:ph type="sldNum" sz="quarter" idx="12"/>
          </p:nvPr>
        </p:nvSpPr>
        <p:spPr/>
        <p:txBody>
          <a:bodyPr/>
          <a:lstStyle/>
          <a:p>
            <a:fld id="{2F015A5F-1F8F-41D7-B460-8C1FDDEC42E0}" type="slidenum">
              <a:rPr lang="en-US" smtClean="0"/>
              <a:t>‹#›</a:t>
            </a:fld>
            <a:endParaRPr lang="en-US"/>
          </a:p>
        </p:txBody>
      </p:sp>
    </p:spTree>
    <p:extLst>
      <p:ext uri="{BB962C8B-B14F-4D97-AF65-F5344CB8AC3E}">
        <p14:creationId xmlns:p14="http://schemas.microsoft.com/office/powerpoint/2010/main" val="2026682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1122AD-262F-CCA9-A3A5-EE23E3FE31EF}"/>
              </a:ext>
            </a:extLst>
          </p:cNvPr>
          <p:cNvSpPr>
            <a:spLocks noGrp="1"/>
          </p:cNvSpPr>
          <p:nvPr>
            <p:ph type="title" orient="vert"/>
          </p:nvPr>
        </p:nvSpPr>
        <p:spPr>
          <a:xfrm>
            <a:off x="7270750" y="304271"/>
            <a:ext cx="2190750" cy="48431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FBDA0D-2483-F34B-355F-6474974DC07B}"/>
              </a:ext>
            </a:extLst>
          </p:cNvPr>
          <p:cNvSpPr>
            <a:spLocks noGrp="1"/>
          </p:cNvSpPr>
          <p:nvPr>
            <p:ph type="body" orient="vert" idx="1"/>
          </p:nvPr>
        </p:nvSpPr>
        <p:spPr>
          <a:xfrm>
            <a:off x="698500" y="304271"/>
            <a:ext cx="6445250"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84D7B-4793-215D-8327-CCB412842E7A}"/>
              </a:ext>
            </a:extLst>
          </p:cNvPr>
          <p:cNvSpPr>
            <a:spLocks noGrp="1"/>
          </p:cNvSpPr>
          <p:nvPr>
            <p:ph type="dt" sz="half" idx="10"/>
          </p:nvPr>
        </p:nvSpPr>
        <p:spPr/>
        <p:txBody>
          <a:bodyPr/>
          <a:lstStyle/>
          <a:p>
            <a:fld id="{E4A95E71-3878-4ED3-B927-9A1C75EF1C17}" type="datetimeFigureOut">
              <a:rPr lang="en-US" smtClean="0"/>
              <a:t>3/11/2024</a:t>
            </a:fld>
            <a:endParaRPr lang="en-US"/>
          </a:p>
        </p:txBody>
      </p:sp>
      <p:sp>
        <p:nvSpPr>
          <p:cNvPr id="5" name="Footer Placeholder 4">
            <a:extLst>
              <a:ext uri="{FF2B5EF4-FFF2-40B4-BE49-F238E27FC236}">
                <a16:creationId xmlns:a16="http://schemas.microsoft.com/office/drawing/2014/main" id="{7CBD0479-EF4B-87D2-1FFE-2C498C17B7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8FC507-8F05-EE3F-584A-0A8A529A8446}"/>
              </a:ext>
            </a:extLst>
          </p:cNvPr>
          <p:cNvSpPr>
            <a:spLocks noGrp="1"/>
          </p:cNvSpPr>
          <p:nvPr>
            <p:ph type="sldNum" sz="quarter" idx="12"/>
          </p:nvPr>
        </p:nvSpPr>
        <p:spPr/>
        <p:txBody>
          <a:bodyPr/>
          <a:lstStyle/>
          <a:p>
            <a:fld id="{2F015A5F-1F8F-41D7-B460-8C1FDDEC42E0}" type="slidenum">
              <a:rPr lang="en-US" smtClean="0"/>
              <a:t>‹#›</a:t>
            </a:fld>
            <a:endParaRPr lang="en-US"/>
          </a:p>
        </p:txBody>
      </p:sp>
    </p:spTree>
    <p:extLst>
      <p:ext uri="{BB962C8B-B14F-4D97-AF65-F5344CB8AC3E}">
        <p14:creationId xmlns:p14="http://schemas.microsoft.com/office/powerpoint/2010/main" val="174139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424782"/>
            <a:ext cx="8763000" cy="2377281"/>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693208" y="3824553"/>
            <a:ext cx="8763000" cy="1250156"/>
          </a:xfrm>
        </p:spPr>
        <p:txBody>
          <a:bodyPr>
            <a:normAutofit/>
          </a:bodyPr>
          <a:lstStyle>
            <a:lvl1pPr marL="0" indent="0" algn="ctr">
              <a:buNone/>
              <a:defRPr sz="2800">
                <a:solidFill>
                  <a:schemeClr val="accent3">
                    <a:lumMod val="50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0582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8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43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4262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304271"/>
            <a:ext cx="8763000" cy="1104636"/>
          </a:xfrm>
        </p:spPr>
        <p:txBody>
          <a:bodyPr>
            <a:normAutofit/>
          </a:bodyPr>
          <a:lstStyle>
            <a:lvl1pPr algn="ctr">
              <a:defRPr sz="4400">
                <a:solidFill>
                  <a:srgbClr val="00206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99824" y="1400969"/>
            <a:ext cx="4298156" cy="686593"/>
          </a:xfrm>
        </p:spPr>
        <p:txBody>
          <a:bodyPr anchor="b"/>
          <a:lstStyle>
            <a:lvl1pPr marL="0" indent="0">
              <a:buNone/>
              <a:defRPr sz="2000" b="1">
                <a:solidFill>
                  <a:schemeClr val="accent3">
                    <a:lumMod val="50000"/>
                  </a:schemeClr>
                </a:solidFill>
                <a:latin typeface="Arial" panose="020B0604020202020204" pitchFamily="34" charset="0"/>
                <a:cs typeface="Arial" panose="020B0604020202020204" pitchFamily="34" charset="0"/>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087563"/>
            <a:ext cx="4298156" cy="3070490"/>
          </a:xfrm>
        </p:spPr>
        <p:txBody>
          <a:bodyPr/>
          <a:lstStyle>
            <a:lvl1pPr>
              <a:defRPr>
                <a:solidFill>
                  <a:schemeClr val="accent3">
                    <a:lumMod val="50000"/>
                  </a:schemeClr>
                </a:solidFill>
                <a:effectLst/>
                <a:latin typeface="Arial" panose="020B0604020202020204" pitchFamily="34" charset="0"/>
                <a:cs typeface="Arial" panose="020B0604020202020204" pitchFamily="34" charset="0"/>
              </a:defRPr>
            </a:lvl1pPr>
            <a:lvl2pPr>
              <a:defRPr>
                <a:solidFill>
                  <a:schemeClr val="accent3">
                    <a:lumMod val="50000"/>
                  </a:schemeClr>
                </a:solidFill>
                <a:effectLst/>
                <a:latin typeface="Arial" panose="020B0604020202020204" pitchFamily="34" charset="0"/>
                <a:cs typeface="Arial" panose="020B0604020202020204" pitchFamily="34" charset="0"/>
              </a:defRPr>
            </a:lvl2pPr>
            <a:lvl3pPr>
              <a:defRPr>
                <a:solidFill>
                  <a:schemeClr val="accent3">
                    <a:lumMod val="50000"/>
                  </a:schemeClr>
                </a:solidFill>
                <a:effectLst/>
                <a:latin typeface="Arial" panose="020B0604020202020204" pitchFamily="34" charset="0"/>
                <a:cs typeface="Arial" panose="020B0604020202020204" pitchFamily="34" charset="0"/>
              </a:defRPr>
            </a:lvl3pPr>
            <a:lvl4pPr>
              <a:defRPr>
                <a:solidFill>
                  <a:schemeClr val="accent3">
                    <a:lumMod val="50000"/>
                  </a:schemeClr>
                </a:solidFill>
                <a:effectLst/>
                <a:latin typeface="Arial" panose="020B0604020202020204" pitchFamily="34" charset="0"/>
                <a:cs typeface="Arial" panose="020B0604020202020204" pitchFamily="34" charset="0"/>
              </a:defRPr>
            </a:lvl4pPr>
            <a:lvl5pPr>
              <a:defRPr>
                <a:solidFill>
                  <a:schemeClr val="accent3">
                    <a:lumMod val="50000"/>
                  </a:schemeClr>
                </a:solidFill>
                <a:effectLst/>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5143500" y="1400969"/>
            <a:ext cx="4319323" cy="686593"/>
          </a:xfrm>
        </p:spPr>
        <p:txBody>
          <a:bodyPr anchor="b"/>
          <a:lstStyle>
            <a:lvl1pPr marL="0" indent="0">
              <a:buNone/>
              <a:defRPr sz="2000" b="1">
                <a:solidFill>
                  <a:schemeClr val="accent3">
                    <a:lumMod val="50000"/>
                  </a:schemeClr>
                </a:solidFill>
                <a:latin typeface="Arial" panose="020B0604020202020204" pitchFamily="34" charset="0"/>
                <a:cs typeface="Arial" panose="020B0604020202020204" pitchFamily="34" charset="0"/>
              </a:defRPr>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087563"/>
            <a:ext cx="4319323" cy="3070490"/>
          </a:xfrm>
        </p:spPr>
        <p:txBody>
          <a:bodyPr/>
          <a:lstStyle>
            <a:lvl1pPr>
              <a:defRPr>
                <a:solidFill>
                  <a:schemeClr val="accent3">
                    <a:lumMod val="50000"/>
                  </a:schemeClr>
                </a:solidFill>
                <a:latin typeface="Arial" panose="020B0604020202020204" pitchFamily="34" charset="0"/>
                <a:cs typeface="Arial" panose="020B0604020202020204" pitchFamily="34" charset="0"/>
              </a:defRPr>
            </a:lvl1pPr>
            <a:lvl2pPr>
              <a:defRPr>
                <a:solidFill>
                  <a:schemeClr val="accent3">
                    <a:lumMod val="50000"/>
                  </a:schemeClr>
                </a:solidFill>
                <a:latin typeface="Arial" panose="020B0604020202020204" pitchFamily="34" charset="0"/>
                <a:cs typeface="Arial" panose="020B0604020202020204" pitchFamily="34" charset="0"/>
              </a:defRPr>
            </a:lvl2pPr>
            <a:lvl3pPr>
              <a:defRPr>
                <a:solidFill>
                  <a:schemeClr val="accent3">
                    <a:lumMod val="50000"/>
                  </a:schemeClr>
                </a:solidFill>
                <a:latin typeface="Arial" panose="020B0604020202020204" pitchFamily="34" charset="0"/>
                <a:cs typeface="Arial" panose="020B0604020202020204" pitchFamily="34" charset="0"/>
              </a:defRPr>
            </a:lvl3pPr>
            <a:lvl4pPr>
              <a:defRPr>
                <a:solidFill>
                  <a:schemeClr val="accent3">
                    <a:lumMod val="50000"/>
                  </a:schemeClr>
                </a:solidFill>
                <a:latin typeface="Arial" panose="020B0604020202020204" pitchFamily="34" charset="0"/>
                <a:cs typeface="Arial" panose="020B0604020202020204" pitchFamily="34" charset="0"/>
              </a:defRPr>
            </a:lvl4pPr>
            <a:lvl5pPr>
              <a:defRPr>
                <a:solidFill>
                  <a:schemeClr val="accent3">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40889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400">
                <a:solidFill>
                  <a:srgbClr val="00206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83363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normAutofit/>
          </a:bodyPr>
          <a:lstStyle>
            <a:lvl1pPr>
              <a:defRPr sz="3000">
                <a:solidFill>
                  <a:srgbClr val="002060"/>
                </a:solidFill>
              </a:defRPr>
            </a:lvl1pPr>
          </a:lstStyle>
          <a:p>
            <a:r>
              <a:rPr lang="en-US"/>
              <a:t>Click to edit Master title style</a:t>
            </a:r>
            <a:endParaRPr lang="en-US" dirty="0"/>
          </a:p>
        </p:txBody>
      </p:sp>
      <p:sp>
        <p:nvSpPr>
          <p:cNvPr id="3" name="Content Placeholder 2"/>
          <p:cNvSpPr>
            <a:spLocks noGrp="1"/>
          </p:cNvSpPr>
          <p:nvPr>
            <p:ph idx="1"/>
          </p:nvPr>
        </p:nvSpPr>
        <p:spPr>
          <a:xfrm>
            <a:off x="4319323" y="822855"/>
            <a:ext cx="5143500" cy="4061354"/>
          </a:xfrm>
        </p:spPr>
        <p:txBody>
          <a:bodyPr/>
          <a:lstStyle>
            <a:lvl1pPr>
              <a:defRPr sz="3200"/>
            </a:lvl1pPr>
            <a:lvl2pPr>
              <a:defRPr sz="2800"/>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9824" y="1714500"/>
            <a:ext cx="3276864" cy="3176323"/>
          </a:xfrm>
        </p:spPr>
        <p:txBody>
          <a:bodyPr>
            <a:normAutofit/>
          </a:bodyPr>
          <a:lstStyle>
            <a:lvl1pPr marL="0" indent="0">
              <a:buNone/>
              <a:defRPr sz="2800"/>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Tree>
    <p:extLst>
      <p:ext uri="{BB962C8B-B14F-4D97-AF65-F5344CB8AC3E}">
        <p14:creationId xmlns:p14="http://schemas.microsoft.com/office/powerpoint/2010/main" val="228325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057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ullet list">
    <p:spTree>
      <p:nvGrpSpPr>
        <p:cNvPr id="1" name=""/>
        <p:cNvGrpSpPr/>
        <p:nvPr/>
      </p:nvGrpSpPr>
      <p:grpSpPr>
        <a:xfrm>
          <a:off x="0" y="0"/>
          <a:ext cx="0" cy="0"/>
          <a:chOff x="0" y="0"/>
          <a:chExt cx="0" cy="0"/>
        </a:xfrm>
      </p:grpSpPr>
      <p:sp>
        <p:nvSpPr>
          <p:cNvPr id="3" name="Title Placeholder 6">
            <a:extLst>
              <a:ext uri="{FF2B5EF4-FFF2-40B4-BE49-F238E27FC236}">
                <a16:creationId xmlns:a16="http://schemas.microsoft.com/office/drawing/2014/main" id="{264C9B58-76C8-6940-BDE5-26EB87108A27}"/>
              </a:ext>
            </a:extLst>
          </p:cNvPr>
          <p:cNvSpPr>
            <a:spLocks noGrp="1"/>
          </p:cNvSpPr>
          <p:nvPr>
            <p:ph type="title"/>
          </p:nvPr>
        </p:nvSpPr>
        <p:spPr>
          <a:xfrm>
            <a:off x="698500" y="304271"/>
            <a:ext cx="8763000" cy="1104635"/>
          </a:xfrm>
          <a:prstGeom prst="rect">
            <a:avLst/>
          </a:prstGeom>
        </p:spPr>
        <p:txBody>
          <a:bodyPr vert="horz" lIns="91440" tIns="45720" rIns="91440" bIns="45720" rtlCol="0" anchor="ctr">
            <a:normAutofit/>
          </a:bodyPr>
          <a:lstStyle>
            <a:lvl1pPr>
              <a:defRPr spc="-63"/>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42B5CAC-7BEA-6047-9142-E3948903EE2F}"/>
              </a:ext>
            </a:extLst>
          </p:cNvPr>
          <p:cNvSpPr>
            <a:spLocks noGrp="1"/>
          </p:cNvSpPr>
          <p:nvPr>
            <p:ph type="body" sz="quarter" idx="10"/>
          </p:nvPr>
        </p:nvSpPr>
        <p:spPr>
          <a:xfrm>
            <a:off x="698500" y="1512755"/>
            <a:ext cx="8763000" cy="3365500"/>
          </a:xfrm>
          <a:prstGeom prst="rect">
            <a:avLst/>
          </a:prstGeom>
        </p:spPr>
        <p:txBody>
          <a:bodyPr/>
          <a:lstStyle>
            <a:lvl3pPr>
              <a:spcBef>
                <a:spcPts val="833"/>
              </a:spcBef>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34413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Content Placeholder 2"/>
          <p:cNvSpPr txBox="1">
            <a:spLocks/>
          </p:cNvSpPr>
          <p:nvPr userDrawn="1"/>
        </p:nvSpPr>
        <p:spPr>
          <a:xfrm>
            <a:off x="9356651" y="5402100"/>
            <a:ext cx="803349" cy="388088"/>
          </a:xfrm>
          <a:prstGeom prst="rect">
            <a:avLst/>
          </a:prstGeom>
        </p:spPr>
        <p:txBody>
          <a:bodyPr>
            <a:normAutofit/>
          </a:bodyPr>
          <a:lstStyle>
            <a:lvl1pPr marL="0" indent="0" algn="ctr" defTabSz="761970" rtl="0" eaLnBrk="1" latinLnBrk="0" hangingPunct="1">
              <a:lnSpc>
                <a:spcPct val="90000"/>
              </a:lnSpc>
              <a:spcBef>
                <a:spcPts val="833"/>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2800" kern="1200">
                <a:solidFill>
                  <a:schemeClr val="accent3">
                    <a:lumMod val="50000"/>
                  </a:schemeClr>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accent3">
                    <a:lumMod val="50000"/>
                  </a:schemeClr>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fld id="{338D0435-80B2-4306-BA14-DE73D98F7D0E}" type="slidenum">
              <a:rPr lang="en-US" sz="1200" smtClean="0"/>
              <a:pPr/>
              <a:t>‹#›</a:t>
            </a:fld>
            <a:endParaRPr lang="en-US" sz="1200" dirty="0"/>
          </a:p>
        </p:txBody>
      </p:sp>
    </p:spTree>
    <p:extLst>
      <p:ext uri="{BB962C8B-B14F-4D97-AF65-F5344CB8AC3E}">
        <p14:creationId xmlns:p14="http://schemas.microsoft.com/office/powerpoint/2010/main" val="253883107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7" r:id="rId8"/>
    <p:sldLayoutId id="2147483710" r:id="rId9"/>
    <p:sldLayoutId id="2147483711" r:id="rId10"/>
  </p:sldLayoutIdLst>
  <p:hf hdr="0" ftr="0" dt="0"/>
  <p:txStyles>
    <p:titleStyle>
      <a:lvl1pPr algn="ctr" defTabSz="761970" rtl="0" eaLnBrk="1" latinLnBrk="0" hangingPunct="1">
        <a:lnSpc>
          <a:spcPct val="90000"/>
        </a:lnSpc>
        <a:spcBef>
          <a:spcPct val="0"/>
        </a:spcBef>
        <a:buNone/>
        <a:defRPr sz="4400" kern="1200">
          <a:solidFill>
            <a:srgbClr val="002060"/>
          </a:solidFill>
          <a:latin typeface="Arial" panose="020B0604020202020204" pitchFamily="34" charset="0"/>
          <a:ea typeface="+mj-ea"/>
          <a:cs typeface="Arial" panose="020B0604020202020204" pitchFamily="34" charset="0"/>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3200" kern="1200">
          <a:solidFill>
            <a:schemeClr val="accent3">
              <a:lumMod val="50000"/>
            </a:schemeClr>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2800" kern="1200">
          <a:solidFill>
            <a:schemeClr val="accent3">
              <a:lumMod val="50000"/>
            </a:schemeClr>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accent3">
              <a:lumMod val="50000"/>
            </a:schemeClr>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Content Placeholder 2"/>
          <p:cNvSpPr txBox="1">
            <a:spLocks/>
          </p:cNvSpPr>
          <p:nvPr userDrawn="1"/>
        </p:nvSpPr>
        <p:spPr>
          <a:xfrm>
            <a:off x="9356651" y="5402100"/>
            <a:ext cx="803349" cy="388088"/>
          </a:xfrm>
          <a:prstGeom prst="rect">
            <a:avLst/>
          </a:prstGeom>
        </p:spPr>
        <p:txBody>
          <a:bodyPr>
            <a:normAutofit/>
          </a:bodyPr>
          <a:lstStyle>
            <a:lvl1pPr marL="0" indent="0" algn="ctr" defTabSz="761970" rtl="0" eaLnBrk="1" latinLnBrk="0" hangingPunct="1">
              <a:lnSpc>
                <a:spcPct val="90000"/>
              </a:lnSpc>
              <a:spcBef>
                <a:spcPts val="833"/>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2800" kern="1200">
                <a:solidFill>
                  <a:schemeClr val="accent3">
                    <a:lumMod val="50000"/>
                  </a:schemeClr>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accent3">
                    <a:lumMod val="50000"/>
                  </a:schemeClr>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fld id="{338D0435-80B2-4306-BA14-DE73D98F7D0E}" type="slidenum">
              <a:rPr lang="en-US" sz="1200" smtClean="0"/>
              <a:pPr/>
              <a:t>‹#›</a:t>
            </a:fld>
            <a:endParaRPr lang="en-US" sz="1200" dirty="0"/>
          </a:p>
        </p:txBody>
      </p:sp>
    </p:spTree>
    <p:extLst>
      <p:ext uri="{BB962C8B-B14F-4D97-AF65-F5344CB8AC3E}">
        <p14:creationId xmlns:p14="http://schemas.microsoft.com/office/powerpoint/2010/main" val="166293002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Lst>
  <p:hf hdr="0" ftr="0" dt="0"/>
  <p:txStyles>
    <p:titleStyle>
      <a:lvl1pPr algn="ctr" defTabSz="761970" rtl="0" eaLnBrk="1" latinLnBrk="0" hangingPunct="1">
        <a:lnSpc>
          <a:spcPct val="90000"/>
        </a:lnSpc>
        <a:spcBef>
          <a:spcPct val="0"/>
        </a:spcBef>
        <a:buNone/>
        <a:defRPr sz="4400" kern="1200">
          <a:solidFill>
            <a:srgbClr val="002060"/>
          </a:solidFill>
          <a:latin typeface="Arial" panose="020B0604020202020204" pitchFamily="34" charset="0"/>
          <a:ea typeface="+mj-ea"/>
          <a:cs typeface="Arial" panose="020B0604020202020204" pitchFamily="34" charset="0"/>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3200" kern="1200">
          <a:solidFill>
            <a:schemeClr val="accent3">
              <a:lumMod val="50000"/>
            </a:schemeClr>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2800" kern="1200">
          <a:solidFill>
            <a:schemeClr val="accent3">
              <a:lumMod val="50000"/>
            </a:schemeClr>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accent3">
              <a:lumMod val="50000"/>
            </a:schemeClr>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8EDA6-C138-2BD2-9A58-6D103FB68DB2}"/>
              </a:ext>
            </a:extLst>
          </p:cNvPr>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DAC68F-9ACC-1169-DD10-C9CA50E57A4A}"/>
              </a:ext>
            </a:extLst>
          </p:cNvPr>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1BAE83-B50B-A5E4-9153-B74866A11BA1}"/>
              </a:ext>
            </a:extLst>
          </p:cNvPr>
          <p:cNvSpPr>
            <a:spLocks noGrp="1"/>
          </p:cNvSpPr>
          <p:nvPr>
            <p:ph type="dt" sz="half" idx="2"/>
          </p:nvPr>
        </p:nvSpPr>
        <p:spPr>
          <a:xfrm>
            <a:off x="698500" y="5296959"/>
            <a:ext cx="22860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E4A95E71-3878-4ED3-B927-9A1C75EF1C17}" type="datetimeFigureOut">
              <a:rPr lang="en-US" smtClean="0"/>
              <a:t>3/11/2024</a:t>
            </a:fld>
            <a:endParaRPr lang="en-US"/>
          </a:p>
        </p:txBody>
      </p:sp>
      <p:sp>
        <p:nvSpPr>
          <p:cNvPr id="5" name="Footer Placeholder 4">
            <a:extLst>
              <a:ext uri="{FF2B5EF4-FFF2-40B4-BE49-F238E27FC236}">
                <a16:creationId xmlns:a16="http://schemas.microsoft.com/office/drawing/2014/main" id="{C9FAF989-8EED-BFD8-8E22-CEB7B44E808B}"/>
              </a:ext>
            </a:extLst>
          </p:cNvPr>
          <p:cNvSpPr>
            <a:spLocks noGrp="1"/>
          </p:cNvSpPr>
          <p:nvPr>
            <p:ph type="ftr" sz="quarter" idx="3"/>
          </p:nvPr>
        </p:nvSpPr>
        <p:spPr>
          <a:xfrm>
            <a:off x="3365500" y="5296959"/>
            <a:ext cx="34290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A0BB4F-4628-B2A4-51D1-1E6B13E2E82A}"/>
              </a:ext>
            </a:extLst>
          </p:cNvPr>
          <p:cNvSpPr>
            <a:spLocks noGrp="1"/>
          </p:cNvSpPr>
          <p:nvPr>
            <p:ph type="sldNum" sz="quarter" idx="4"/>
          </p:nvPr>
        </p:nvSpPr>
        <p:spPr>
          <a:xfrm>
            <a:off x="7175500" y="5296959"/>
            <a:ext cx="22860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2F015A5F-1F8F-41D7-B460-8C1FDDEC42E0}" type="slidenum">
              <a:rPr lang="en-US" smtClean="0"/>
              <a:t>‹#›</a:t>
            </a:fld>
            <a:endParaRPr lang="en-US"/>
          </a:p>
        </p:txBody>
      </p:sp>
    </p:spTree>
    <p:extLst>
      <p:ext uri="{BB962C8B-B14F-4D97-AF65-F5344CB8AC3E}">
        <p14:creationId xmlns:p14="http://schemas.microsoft.com/office/powerpoint/2010/main" val="15915507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www.sariverauthority.org/" TargetMode="External"/><Relationship Id="rId2" Type="http://schemas.openxmlformats.org/officeDocument/2006/relationships/hyperlink" Target="https://www80.tceq.texas.gov/SwqmisPublic/index.htm"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www.sariverauthority.org/"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76758" y="2345034"/>
            <a:ext cx="7772400" cy="1063985"/>
          </a:xfrm>
        </p:spPr>
        <p:txBody>
          <a:bodyPr>
            <a:normAutofit/>
          </a:bodyPr>
          <a:lstStyle/>
          <a:p>
            <a:pPr>
              <a:lnSpc>
                <a:spcPct val="100000"/>
              </a:lnSpc>
            </a:pPr>
            <a:r>
              <a:rPr lang="en-US" sz="4400" dirty="0">
                <a:solidFill>
                  <a:srgbClr val="002060"/>
                </a:solidFill>
                <a:latin typeface="Arial" panose="020B0604020202020204" pitchFamily="34" charset="0"/>
                <a:cs typeface="Arial" panose="020B0604020202020204" pitchFamily="34" charset="0"/>
              </a:rPr>
              <a:t>2024 Clean Rivers Program</a:t>
            </a:r>
          </a:p>
        </p:txBody>
      </p:sp>
      <p:sp>
        <p:nvSpPr>
          <p:cNvPr id="3" name="Subtitle 2"/>
          <p:cNvSpPr>
            <a:spLocks noGrp="1"/>
          </p:cNvSpPr>
          <p:nvPr>
            <p:ph type="subTitle" idx="1"/>
          </p:nvPr>
        </p:nvSpPr>
        <p:spPr>
          <a:xfrm>
            <a:off x="1762558" y="3557873"/>
            <a:ext cx="6400800" cy="825500"/>
          </a:xfrm>
        </p:spPr>
        <p:txBody>
          <a:bodyPr>
            <a:noAutofit/>
          </a:bodyPr>
          <a:lstStyle/>
          <a:p>
            <a:pPr>
              <a:spcBef>
                <a:spcPts val="0"/>
              </a:spcBef>
            </a:pPr>
            <a:r>
              <a:rPr lang="en-US" sz="3200" dirty="0">
                <a:solidFill>
                  <a:schemeClr val="accent3">
                    <a:lumMod val="50000"/>
                  </a:schemeClr>
                </a:solidFill>
                <a:latin typeface="Arial" panose="020B0604020202020204" pitchFamily="34" charset="0"/>
                <a:cs typeface="Arial" panose="020B0604020202020204" pitchFamily="34" charset="0"/>
              </a:rPr>
              <a:t>CRP Stakeholder Meeting</a:t>
            </a:r>
          </a:p>
          <a:p>
            <a:pPr>
              <a:spcBef>
                <a:spcPts val="0"/>
              </a:spcBef>
            </a:pPr>
            <a:r>
              <a:rPr lang="en-US" sz="3200" dirty="0"/>
              <a:t>March 15, 2024</a:t>
            </a:r>
            <a:endParaRPr lang="en-US" sz="14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2556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82303-E5EC-B7A5-3313-D3D948D3A4F0}"/>
              </a:ext>
            </a:extLst>
          </p:cNvPr>
          <p:cNvSpPr>
            <a:spLocks noGrp="1"/>
          </p:cNvSpPr>
          <p:nvPr>
            <p:ph type="title"/>
          </p:nvPr>
        </p:nvSpPr>
        <p:spPr>
          <a:xfrm>
            <a:off x="0" y="801743"/>
            <a:ext cx="4399279" cy="3735467"/>
          </a:xfrm>
        </p:spPr>
        <p:txBody>
          <a:bodyPr>
            <a:normAutofit/>
          </a:bodyPr>
          <a:lstStyle/>
          <a:p>
            <a:r>
              <a:rPr lang="en-US" dirty="0"/>
              <a:t>Coordinated Monitoring Schedule</a:t>
            </a:r>
            <a:br>
              <a:rPr lang="en-US" dirty="0"/>
            </a:br>
            <a:br>
              <a:rPr lang="en-US" dirty="0"/>
            </a:br>
            <a:r>
              <a:rPr lang="en-US" sz="2300" dirty="0"/>
              <a:t>https://cms.lcra.org/default.aspx</a:t>
            </a:r>
          </a:p>
        </p:txBody>
      </p:sp>
      <p:pic>
        <p:nvPicPr>
          <p:cNvPr id="5" name="Content Placeholder 4">
            <a:extLst>
              <a:ext uri="{FF2B5EF4-FFF2-40B4-BE49-F238E27FC236}">
                <a16:creationId xmlns:a16="http://schemas.microsoft.com/office/drawing/2014/main" id="{BEA40A34-F2BC-4053-348B-36CDAD1FC06D}"/>
              </a:ext>
            </a:extLst>
          </p:cNvPr>
          <p:cNvPicPr>
            <a:picLocks noGrp="1" noChangeAspect="1"/>
          </p:cNvPicPr>
          <p:nvPr>
            <p:ph idx="1"/>
          </p:nvPr>
        </p:nvPicPr>
        <p:blipFill rotWithShape="1">
          <a:blip r:embed="rId2"/>
          <a:srcRect l="14562" t="8125" r="15598" b="367"/>
          <a:stretch/>
        </p:blipFill>
        <p:spPr>
          <a:xfrm>
            <a:off x="4399280" y="0"/>
            <a:ext cx="5760720" cy="5338955"/>
          </a:xfrm>
        </p:spPr>
      </p:pic>
    </p:spTree>
    <p:extLst>
      <p:ext uri="{BB962C8B-B14F-4D97-AF65-F5344CB8AC3E}">
        <p14:creationId xmlns:p14="http://schemas.microsoft.com/office/powerpoint/2010/main" val="3042195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BFAE1-B6C0-9C7F-E095-36C193BFC064}"/>
              </a:ext>
            </a:extLst>
          </p:cNvPr>
          <p:cNvSpPr>
            <a:spLocks noGrp="1"/>
          </p:cNvSpPr>
          <p:nvPr>
            <p:ph type="title"/>
          </p:nvPr>
        </p:nvSpPr>
        <p:spPr/>
        <p:txBody>
          <a:bodyPr/>
          <a:lstStyle/>
          <a:p>
            <a:r>
              <a:rPr lang="en-US" dirty="0"/>
              <a:t>Texas Clean Rivers Program</a:t>
            </a:r>
          </a:p>
        </p:txBody>
      </p:sp>
      <p:sp>
        <p:nvSpPr>
          <p:cNvPr id="3" name="Content Placeholder 2">
            <a:extLst>
              <a:ext uri="{FF2B5EF4-FFF2-40B4-BE49-F238E27FC236}">
                <a16:creationId xmlns:a16="http://schemas.microsoft.com/office/drawing/2014/main" id="{83F8A682-8447-9A61-E2E5-6D56A16AA896}"/>
              </a:ext>
            </a:extLst>
          </p:cNvPr>
          <p:cNvSpPr>
            <a:spLocks noGrp="1"/>
          </p:cNvSpPr>
          <p:nvPr>
            <p:ph idx="1"/>
          </p:nvPr>
        </p:nvSpPr>
        <p:spPr/>
        <p:txBody>
          <a:bodyPr>
            <a:normAutofit lnSpcReduction="10000"/>
          </a:bodyPr>
          <a:lstStyle/>
          <a:p>
            <a:r>
              <a:rPr lang="en-US" dirty="0"/>
              <a:t>Provides quality assured data for use in decision making.  </a:t>
            </a:r>
          </a:p>
          <a:p>
            <a:r>
              <a:rPr lang="en-US" dirty="0"/>
              <a:t>Data: </a:t>
            </a:r>
          </a:p>
          <a:p>
            <a:pPr lvl="1"/>
            <a:r>
              <a:rPr lang="en-US" dirty="0"/>
              <a:t>TCEQ: </a:t>
            </a:r>
            <a:r>
              <a:rPr lang="en-US" sz="2000" dirty="0">
                <a:hlinkClick r:id="rId2"/>
              </a:rPr>
              <a:t>https://www80.tceq.texas.gov/SwqmisPublic/index.htm</a:t>
            </a:r>
            <a:r>
              <a:rPr lang="en-US" sz="2000" dirty="0"/>
              <a:t> </a:t>
            </a:r>
          </a:p>
          <a:p>
            <a:pPr lvl="1"/>
            <a:r>
              <a:rPr lang="en-US" dirty="0"/>
              <a:t>SARA website:</a:t>
            </a:r>
            <a:r>
              <a:rPr lang="en-US" sz="2400" dirty="0"/>
              <a:t> </a:t>
            </a:r>
            <a:r>
              <a:rPr lang="en-US" sz="2400" dirty="0">
                <a:hlinkClick r:id="rId3"/>
              </a:rPr>
              <a:t>www.sariverauthority.org</a:t>
            </a:r>
            <a:r>
              <a:rPr lang="en-US" sz="2400" dirty="0"/>
              <a:t> </a:t>
            </a:r>
          </a:p>
          <a:p>
            <a:pPr lvl="4">
              <a:buFont typeface="Wingdings" panose="05000000000000000000" pitchFamily="2" charset="2"/>
              <a:buChar char="Ø"/>
            </a:pPr>
            <a:r>
              <a:rPr lang="en-US" sz="2800" dirty="0"/>
              <a:t>River Health</a:t>
            </a:r>
          </a:p>
          <a:p>
            <a:pPr lvl="8">
              <a:buFont typeface="Wingdings" panose="05000000000000000000" pitchFamily="2" charset="2"/>
              <a:buChar char="Ø"/>
            </a:pPr>
            <a:r>
              <a:rPr lang="en-US" sz="2800" dirty="0">
                <a:solidFill>
                  <a:schemeClr val="accent3">
                    <a:lumMod val="50000"/>
                  </a:schemeClr>
                </a:solidFill>
                <a:latin typeface="Arial" panose="020B0604020202020204" pitchFamily="34" charset="0"/>
                <a:cs typeface="Arial" panose="020B0604020202020204" pitchFamily="34" charset="0"/>
              </a:rPr>
              <a:t>San Antonio River Watershed Water Quality Viewer</a:t>
            </a:r>
          </a:p>
        </p:txBody>
      </p:sp>
    </p:spTree>
    <p:extLst>
      <p:ext uri="{BB962C8B-B14F-4D97-AF65-F5344CB8AC3E}">
        <p14:creationId xmlns:p14="http://schemas.microsoft.com/office/powerpoint/2010/main" val="506240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30DF-7BFE-5989-79E6-16FF8740A905}"/>
              </a:ext>
            </a:extLst>
          </p:cNvPr>
          <p:cNvSpPr>
            <a:spLocks noGrp="1"/>
          </p:cNvSpPr>
          <p:nvPr>
            <p:ph type="title"/>
          </p:nvPr>
        </p:nvSpPr>
        <p:spPr/>
        <p:txBody>
          <a:bodyPr/>
          <a:lstStyle/>
          <a:p>
            <a:r>
              <a:rPr lang="en-US" dirty="0"/>
              <a:t>TCEQ</a:t>
            </a:r>
          </a:p>
        </p:txBody>
      </p:sp>
      <p:pic>
        <p:nvPicPr>
          <p:cNvPr id="7" name="Content Placeholder 6">
            <a:extLst>
              <a:ext uri="{FF2B5EF4-FFF2-40B4-BE49-F238E27FC236}">
                <a16:creationId xmlns:a16="http://schemas.microsoft.com/office/drawing/2014/main" id="{1DE7F9F8-7DE6-4545-C473-4564B699291D}"/>
              </a:ext>
            </a:extLst>
          </p:cNvPr>
          <p:cNvPicPr>
            <a:picLocks noChangeAspect="1"/>
          </p:cNvPicPr>
          <p:nvPr/>
        </p:nvPicPr>
        <p:blipFill rotWithShape="1">
          <a:blip r:embed="rId3"/>
          <a:srcRect l="2108" t="17692" r="31483" b="7655"/>
          <a:stretch/>
        </p:blipFill>
        <p:spPr>
          <a:xfrm>
            <a:off x="1742440" y="1521354"/>
            <a:ext cx="6675120" cy="3738562"/>
          </a:xfrm>
          <a:prstGeom prst="rect">
            <a:avLst/>
          </a:prstGeom>
        </p:spPr>
      </p:pic>
    </p:spTree>
    <p:extLst>
      <p:ext uri="{BB962C8B-B14F-4D97-AF65-F5344CB8AC3E}">
        <p14:creationId xmlns:p14="http://schemas.microsoft.com/office/powerpoint/2010/main" val="2307209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D4E2-CAA5-13ED-24D2-8DC675FDE1AF}"/>
              </a:ext>
            </a:extLst>
          </p:cNvPr>
          <p:cNvSpPr>
            <a:spLocks noGrp="1"/>
          </p:cNvSpPr>
          <p:nvPr>
            <p:ph type="title"/>
          </p:nvPr>
        </p:nvSpPr>
        <p:spPr/>
        <p:txBody>
          <a:bodyPr/>
          <a:lstStyle/>
          <a:p>
            <a:r>
              <a:rPr lang="en-US"/>
              <a:t>TCEQ</a:t>
            </a:r>
            <a:endParaRPr lang="en-US" dirty="0"/>
          </a:p>
        </p:txBody>
      </p:sp>
      <p:pic>
        <p:nvPicPr>
          <p:cNvPr id="5" name="Content Placeholder 4">
            <a:extLst>
              <a:ext uri="{FF2B5EF4-FFF2-40B4-BE49-F238E27FC236}">
                <a16:creationId xmlns:a16="http://schemas.microsoft.com/office/drawing/2014/main" id="{2480DD17-C59A-EE28-E5CD-4C7BDE972FC3}"/>
              </a:ext>
            </a:extLst>
          </p:cNvPr>
          <p:cNvPicPr>
            <a:picLocks noGrp="1" noChangeAspect="1"/>
          </p:cNvPicPr>
          <p:nvPr>
            <p:ph idx="1"/>
          </p:nvPr>
        </p:nvPicPr>
        <p:blipFill rotWithShape="1">
          <a:blip r:embed="rId3"/>
          <a:srcRect t="4174" r="62424" b="68316"/>
          <a:stretch/>
        </p:blipFill>
        <p:spPr>
          <a:xfrm>
            <a:off x="14701" y="1263315"/>
            <a:ext cx="10145299" cy="4023360"/>
          </a:xfrm>
        </p:spPr>
      </p:pic>
    </p:spTree>
    <p:extLst>
      <p:ext uri="{BB962C8B-B14F-4D97-AF65-F5344CB8AC3E}">
        <p14:creationId xmlns:p14="http://schemas.microsoft.com/office/powerpoint/2010/main" val="1470177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031F-7481-E1D7-116D-FC4BD2197643}"/>
              </a:ext>
            </a:extLst>
          </p:cNvPr>
          <p:cNvSpPr>
            <a:spLocks noGrp="1"/>
          </p:cNvSpPr>
          <p:nvPr>
            <p:ph type="title"/>
          </p:nvPr>
        </p:nvSpPr>
        <p:spPr/>
        <p:txBody>
          <a:bodyPr/>
          <a:lstStyle/>
          <a:p>
            <a:r>
              <a:rPr lang="en-US" dirty="0"/>
              <a:t>SARA</a:t>
            </a:r>
          </a:p>
        </p:txBody>
      </p:sp>
      <p:pic>
        <p:nvPicPr>
          <p:cNvPr id="6" name="Content Placeholder 5">
            <a:extLst>
              <a:ext uri="{FF2B5EF4-FFF2-40B4-BE49-F238E27FC236}">
                <a16:creationId xmlns:a16="http://schemas.microsoft.com/office/drawing/2014/main" id="{2A8A82E9-83E3-DE6C-BDF4-8DCA95A8CA5B}"/>
              </a:ext>
            </a:extLst>
          </p:cNvPr>
          <p:cNvPicPr>
            <a:picLocks noChangeAspect="1"/>
          </p:cNvPicPr>
          <p:nvPr/>
        </p:nvPicPr>
        <p:blipFill rotWithShape="1">
          <a:blip r:embed="rId3"/>
          <a:srcRect l="12722" t="9690" r="9514" b="5883"/>
          <a:stretch/>
        </p:blipFill>
        <p:spPr>
          <a:xfrm>
            <a:off x="2016760" y="1244256"/>
            <a:ext cx="6126480" cy="4103767"/>
          </a:xfrm>
          <a:prstGeom prst="rect">
            <a:avLst/>
          </a:prstGeom>
        </p:spPr>
      </p:pic>
    </p:spTree>
    <p:extLst>
      <p:ext uri="{BB962C8B-B14F-4D97-AF65-F5344CB8AC3E}">
        <p14:creationId xmlns:p14="http://schemas.microsoft.com/office/powerpoint/2010/main" val="607542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3B8AF1-875A-8380-0D22-102D6669D791}"/>
              </a:ext>
            </a:extLst>
          </p:cNvPr>
          <p:cNvPicPr>
            <a:picLocks noGrp="1" noChangeAspect="1"/>
          </p:cNvPicPr>
          <p:nvPr>
            <p:ph idx="1"/>
          </p:nvPr>
        </p:nvPicPr>
        <p:blipFill rotWithShape="1">
          <a:blip r:embed="rId3"/>
          <a:srcRect l="10995" t="16092" r="13217"/>
          <a:stretch/>
        </p:blipFill>
        <p:spPr>
          <a:xfrm>
            <a:off x="1197889" y="0"/>
            <a:ext cx="7764222" cy="5201920"/>
          </a:xfrm>
        </p:spPr>
      </p:pic>
    </p:spTree>
    <p:extLst>
      <p:ext uri="{BB962C8B-B14F-4D97-AF65-F5344CB8AC3E}">
        <p14:creationId xmlns:p14="http://schemas.microsoft.com/office/powerpoint/2010/main" val="3231814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7D9CF-AC33-9D56-F660-418809B358D8}"/>
              </a:ext>
            </a:extLst>
          </p:cNvPr>
          <p:cNvSpPr>
            <a:spLocks noGrp="1"/>
          </p:cNvSpPr>
          <p:nvPr>
            <p:ph type="title"/>
          </p:nvPr>
        </p:nvSpPr>
        <p:spPr/>
        <p:txBody>
          <a:bodyPr/>
          <a:lstStyle/>
          <a:p>
            <a:r>
              <a:rPr lang="en-US" dirty="0"/>
              <a:t>CRP Data</a:t>
            </a:r>
          </a:p>
        </p:txBody>
      </p:sp>
      <p:sp>
        <p:nvSpPr>
          <p:cNvPr id="3" name="Content Placeholder 2">
            <a:extLst>
              <a:ext uri="{FF2B5EF4-FFF2-40B4-BE49-F238E27FC236}">
                <a16:creationId xmlns:a16="http://schemas.microsoft.com/office/drawing/2014/main" id="{E418680D-2B2E-EE68-3CA6-4A565F5286F5}"/>
              </a:ext>
            </a:extLst>
          </p:cNvPr>
          <p:cNvSpPr>
            <a:spLocks noGrp="1"/>
          </p:cNvSpPr>
          <p:nvPr>
            <p:ph idx="1"/>
          </p:nvPr>
        </p:nvSpPr>
        <p:spPr/>
        <p:txBody>
          <a:bodyPr/>
          <a:lstStyle/>
          <a:p>
            <a:r>
              <a:rPr lang="en-US" dirty="0"/>
              <a:t>The CRP data is used by TCEQ to generate the Texas Integrated Report every two years. </a:t>
            </a:r>
          </a:p>
          <a:p>
            <a:r>
              <a:rPr lang="en-US" dirty="0"/>
              <a:t>This report is sent to EPA as required by the Federal Clean Water Act Sections 305(b) and 303(d).</a:t>
            </a:r>
          </a:p>
        </p:txBody>
      </p:sp>
    </p:spTree>
    <p:extLst>
      <p:ext uri="{BB962C8B-B14F-4D97-AF65-F5344CB8AC3E}">
        <p14:creationId xmlns:p14="http://schemas.microsoft.com/office/powerpoint/2010/main" val="1532495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1AF49084-1165-4753-248B-20A95CBA50D0}"/>
              </a:ext>
            </a:extLst>
          </p:cNvPr>
          <p:cNvSpPr>
            <a:spLocks noGrp="1"/>
          </p:cNvSpPr>
          <p:nvPr>
            <p:ph sz="half" idx="1"/>
          </p:nvPr>
        </p:nvSpPr>
        <p:spPr>
          <a:xfrm>
            <a:off x="0" y="1950971"/>
            <a:ext cx="4040414" cy="1813058"/>
          </a:xfrm>
        </p:spPr>
        <p:txBody>
          <a:bodyPr/>
          <a:lstStyle/>
          <a:p>
            <a:pPr marL="0" indent="0" algn="ctr">
              <a:buNone/>
            </a:pPr>
            <a:r>
              <a:rPr lang="en-US" sz="4000" dirty="0">
                <a:solidFill>
                  <a:srgbClr val="002060"/>
                </a:solidFill>
                <a:ea typeface="+mj-ea"/>
              </a:rPr>
              <a:t>Water Quality Objectives and Priorities</a:t>
            </a:r>
          </a:p>
          <a:p>
            <a:endParaRPr lang="en-US" dirty="0"/>
          </a:p>
        </p:txBody>
      </p:sp>
      <p:pic>
        <p:nvPicPr>
          <p:cNvPr id="5" name="Content Placeholder 4">
            <a:extLst>
              <a:ext uri="{FF2B5EF4-FFF2-40B4-BE49-F238E27FC236}">
                <a16:creationId xmlns:a16="http://schemas.microsoft.com/office/drawing/2014/main" id="{1A8D8763-4AEA-3911-ED4D-D8808801E502}"/>
              </a:ext>
            </a:extLst>
          </p:cNvPr>
          <p:cNvPicPr>
            <a:picLocks noGrp="1" noChangeAspect="1"/>
          </p:cNvPicPr>
          <p:nvPr>
            <p:ph sz="half" idx="2"/>
          </p:nvPr>
        </p:nvPicPr>
        <p:blipFill>
          <a:blip r:embed="rId3"/>
          <a:stretch>
            <a:fillRect/>
          </a:stretch>
        </p:blipFill>
        <p:spPr>
          <a:xfrm>
            <a:off x="4040414" y="757238"/>
            <a:ext cx="5760720" cy="4200524"/>
          </a:xfrm>
          <a:prstGeom prst="rect">
            <a:avLst/>
          </a:prstGeom>
        </p:spPr>
      </p:pic>
    </p:spTree>
    <p:extLst>
      <p:ext uri="{BB962C8B-B14F-4D97-AF65-F5344CB8AC3E}">
        <p14:creationId xmlns:p14="http://schemas.microsoft.com/office/powerpoint/2010/main" val="4057283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A1842A-2EB9-F87F-315A-7FD208534DD4}"/>
              </a:ext>
            </a:extLst>
          </p:cNvPr>
          <p:cNvSpPr>
            <a:spLocks noGrp="1"/>
          </p:cNvSpPr>
          <p:nvPr>
            <p:ph type="title"/>
          </p:nvPr>
        </p:nvSpPr>
        <p:spPr/>
        <p:txBody>
          <a:bodyPr/>
          <a:lstStyle/>
          <a:p>
            <a:r>
              <a:rPr lang="en-US" dirty="0"/>
              <a:t>CRP Goal</a:t>
            </a:r>
          </a:p>
        </p:txBody>
      </p:sp>
      <p:sp>
        <p:nvSpPr>
          <p:cNvPr id="6" name="Content Placeholder 5">
            <a:extLst>
              <a:ext uri="{FF2B5EF4-FFF2-40B4-BE49-F238E27FC236}">
                <a16:creationId xmlns:a16="http://schemas.microsoft.com/office/drawing/2014/main" id="{B158C01A-AD69-3AA7-C93D-7F6CB3BC6A4E}"/>
              </a:ext>
            </a:extLst>
          </p:cNvPr>
          <p:cNvSpPr>
            <a:spLocks noGrp="1"/>
          </p:cNvSpPr>
          <p:nvPr>
            <p:ph idx="1"/>
          </p:nvPr>
        </p:nvSpPr>
        <p:spPr/>
        <p:txBody>
          <a:bodyPr/>
          <a:lstStyle/>
          <a:p>
            <a:r>
              <a:rPr lang="en-US" b="0" i="0" dirty="0">
                <a:solidFill>
                  <a:schemeClr val="tx1"/>
                </a:solidFill>
                <a:effectLst/>
                <a:latin typeface="+mn-lt"/>
              </a:rPr>
              <a:t>Maintain and improve the quality of water within each river basin in Texas through an ongoing partnership involving the TCEQ, river authorities, other agencies, regional entities, local and state governments, industry, and citizens.</a:t>
            </a:r>
            <a:endParaRPr lang="en-US" dirty="0">
              <a:solidFill>
                <a:schemeClr val="tx1"/>
              </a:solidFill>
              <a:latin typeface="+mn-lt"/>
            </a:endParaRPr>
          </a:p>
        </p:txBody>
      </p:sp>
    </p:spTree>
    <p:extLst>
      <p:ext uri="{BB962C8B-B14F-4D97-AF65-F5344CB8AC3E}">
        <p14:creationId xmlns:p14="http://schemas.microsoft.com/office/powerpoint/2010/main" val="1723934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EFCA3-31F1-B067-BA07-3C1CAD293511}"/>
              </a:ext>
            </a:extLst>
          </p:cNvPr>
          <p:cNvSpPr>
            <a:spLocks noGrp="1"/>
          </p:cNvSpPr>
          <p:nvPr>
            <p:ph type="title"/>
          </p:nvPr>
        </p:nvSpPr>
        <p:spPr/>
        <p:txBody>
          <a:bodyPr/>
          <a:lstStyle/>
          <a:p>
            <a:r>
              <a:rPr lang="en-US" dirty="0"/>
              <a:t>CRP Objectives</a:t>
            </a:r>
          </a:p>
        </p:txBody>
      </p:sp>
      <p:sp>
        <p:nvSpPr>
          <p:cNvPr id="3" name="Content Placeholder 2">
            <a:extLst>
              <a:ext uri="{FF2B5EF4-FFF2-40B4-BE49-F238E27FC236}">
                <a16:creationId xmlns:a16="http://schemas.microsoft.com/office/drawing/2014/main" id="{42D83B51-0952-244F-3D67-9FC365D6C7B4}"/>
              </a:ext>
            </a:extLst>
          </p:cNvPr>
          <p:cNvSpPr>
            <a:spLocks noGrp="1"/>
          </p:cNvSpPr>
          <p:nvPr>
            <p:ph idx="1"/>
          </p:nvPr>
        </p:nvSpPr>
        <p:spPr>
          <a:xfrm>
            <a:off x="698500" y="1521354"/>
            <a:ext cx="8763000" cy="3744913"/>
          </a:xfrm>
        </p:spPr>
        <p:txBody>
          <a:bodyPr>
            <a:normAutofit/>
          </a:bodyPr>
          <a:lstStyle/>
          <a:p>
            <a:pPr algn="l">
              <a:buFont typeface="Arial" panose="020B0604020202020204" pitchFamily="34" charset="0"/>
              <a:buChar char="•"/>
            </a:pPr>
            <a:r>
              <a:rPr lang="en-US" b="0" i="0" dirty="0">
                <a:solidFill>
                  <a:schemeClr val="tx1"/>
                </a:solidFill>
                <a:effectLst/>
                <a:latin typeface="+mn-lt"/>
              </a:rPr>
              <a:t>Provide quality-assured data </a:t>
            </a:r>
          </a:p>
          <a:p>
            <a:pPr algn="l">
              <a:buFont typeface="Arial" panose="020B0604020202020204" pitchFamily="34" charset="0"/>
              <a:buChar char="•"/>
            </a:pPr>
            <a:r>
              <a:rPr lang="en-US" b="0" i="0" dirty="0">
                <a:solidFill>
                  <a:schemeClr val="tx1"/>
                </a:solidFill>
                <a:effectLst/>
                <a:latin typeface="+mn-lt"/>
              </a:rPr>
              <a:t>Identify and evaluate water quality issues</a:t>
            </a:r>
          </a:p>
          <a:p>
            <a:pPr algn="l">
              <a:buFont typeface="Arial" panose="020B0604020202020204" pitchFamily="34" charset="0"/>
              <a:buChar char="•"/>
            </a:pPr>
            <a:r>
              <a:rPr lang="en-US" b="0" i="0" dirty="0">
                <a:solidFill>
                  <a:schemeClr val="tx1"/>
                </a:solidFill>
                <a:effectLst/>
                <a:latin typeface="+mn-lt"/>
              </a:rPr>
              <a:t>Promote cooperative watershed planning</a:t>
            </a:r>
          </a:p>
          <a:p>
            <a:pPr algn="l">
              <a:buFont typeface="Arial" panose="020B0604020202020204" pitchFamily="34" charset="0"/>
              <a:buChar char="•"/>
            </a:pPr>
            <a:r>
              <a:rPr lang="en-US" b="0" i="0" dirty="0">
                <a:solidFill>
                  <a:schemeClr val="tx1"/>
                </a:solidFill>
                <a:effectLst/>
                <a:latin typeface="+mn-lt"/>
              </a:rPr>
              <a:t>Recommend management strategies</a:t>
            </a:r>
          </a:p>
          <a:p>
            <a:pPr algn="l">
              <a:buFont typeface="Arial" panose="020B0604020202020204" pitchFamily="34" charset="0"/>
              <a:buChar char="•"/>
            </a:pPr>
            <a:r>
              <a:rPr lang="en-US" b="0" i="0" dirty="0">
                <a:solidFill>
                  <a:schemeClr val="tx1"/>
                </a:solidFill>
                <a:effectLst/>
                <a:latin typeface="+mn-lt"/>
              </a:rPr>
              <a:t>Inform and engage stakeholders</a:t>
            </a:r>
          </a:p>
          <a:p>
            <a:pPr algn="l">
              <a:buFont typeface="Arial" panose="020B0604020202020204" pitchFamily="34" charset="0"/>
              <a:buChar char="•"/>
            </a:pPr>
            <a:r>
              <a:rPr lang="en-US" b="0" i="0" dirty="0">
                <a:solidFill>
                  <a:schemeClr val="tx1"/>
                </a:solidFill>
                <a:effectLst/>
                <a:latin typeface="+mn-lt"/>
              </a:rPr>
              <a:t> Maintain efficient use of public funds</a:t>
            </a:r>
          </a:p>
          <a:p>
            <a:endParaRPr lang="en-US" dirty="0"/>
          </a:p>
        </p:txBody>
      </p:sp>
    </p:spTree>
    <p:extLst>
      <p:ext uri="{BB962C8B-B14F-4D97-AF65-F5344CB8AC3E}">
        <p14:creationId xmlns:p14="http://schemas.microsoft.com/office/powerpoint/2010/main" val="1146180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1AF49084-1165-4753-248B-20A95CBA50D0}"/>
              </a:ext>
            </a:extLst>
          </p:cNvPr>
          <p:cNvSpPr>
            <a:spLocks noGrp="1"/>
          </p:cNvSpPr>
          <p:nvPr>
            <p:ph sz="half" idx="1"/>
          </p:nvPr>
        </p:nvSpPr>
        <p:spPr>
          <a:xfrm>
            <a:off x="0" y="1950971"/>
            <a:ext cx="5329238" cy="1813058"/>
          </a:xfrm>
        </p:spPr>
        <p:txBody>
          <a:bodyPr/>
          <a:lstStyle/>
          <a:p>
            <a:pPr marL="0" indent="0" algn="ctr">
              <a:buNone/>
            </a:pPr>
            <a:r>
              <a:rPr lang="en-US" sz="4000" dirty="0">
                <a:solidFill>
                  <a:srgbClr val="002060"/>
                </a:solidFill>
                <a:ea typeface="+mj-ea"/>
              </a:rPr>
              <a:t>Overview of the Clean Rivers Program</a:t>
            </a:r>
          </a:p>
          <a:p>
            <a:endParaRPr lang="en-US" dirty="0"/>
          </a:p>
        </p:txBody>
      </p:sp>
      <p:pic>
        <p:nvPicPr>
          <p:cNvPr id="13" name="Content Placeholder 12">
            <a:extLst>
              <a:ext uri="{FF2B5EF4-FFF2-40B4-BE49-F238E27FC236}">
                <a16:creationId xmlns:a16="http://schemas.microsoft.com/office/drawing/2014/main" id="{FBACDDC2-14A8-5B6A-0775-BD87F050458A}"/>
              </a:ext>
            </a:extLst>
          </p:cNvPr>
          <p:cNvPicPr>
            <a:picLocks noGrp="1" noChangeAspect="1"/>
          </p:cNvPicPr>
          <p:nvPr>
            <p:ph sz="half" idx="2"/>
          </p:nvPr>
        </p:nvPicPr>
        <p:blipFill rotWithShape="1">
          <a:blip r:embed="rId3"/>
          <a:srcRect l="25017" t="6300" r="25132"/>
          <a:stretch/>
        </p:blipFill>
        <p:spPr>
          <a:xfrm>
            <a:off x="5626327" y="0"/>
            <a:ext cx="3900488" cy="5312091"/>
          </a:xfrm>
        </p:spPr>
      </p:pic>
      <p:sp>
        <p:nvSpPr>
          <p:cNvPr id="14" name="TextBox 13">
            <a:extLst>
              <a:ext uri="{FF2B5EF4-FFF2-40B4-BE49-F238E27FC236}">
                <a16:creationId xmlns:a16="http://schemas.microsoft.com/office/drawing/2014/main" id="{F6CEA966-98D1-CB39-DCC6-8E979CCE93B9}"/>
              </a:ext>
            </a:extLst>
          </p:cNvPr>
          <p:cNvSpPr txBox="1"/>
          <p:nvPr/>
        </p:nvSpPr>
        <p:spPr>
          <a:xfrm>
            <a:off x="7576571" y="5003673"/>
            <a:ext cx="2085975" cy="308418"/>
          </a:xfrm>
          <a:prstGeom prst="rect">
            <a:avLst/>
          </a:prstGeom>
          <a:noFill/>
        </p:spPr>
        <p:txBody>
          <a:bodyPr wrap="square" rtlCol="0">
            <a:spAutoFit/>
          </a:bodyPr>
          <a:lstStyle/>
          <a:p>
            <a:r>
              <a:rPr lang="en-US" b="1" dirty="0">
                <a:solidFill>
                  <a:schemeClr val="bg1"/>
                </a:solidFill>
              </a:rPr>
              <a:t>Courtesy of J. Robins</a:t>
            </a:r>
          </a:p>
        </p:txBody>
      </p:sp>
    </p:spTree>
    <p:extLst>
      <p:ext uri="{BB962C8B-B14F-4D97-AF65-F5344CB8AC3E}">
        <p14:creationId xmlns:p14="http://schemas.microsoft.com/office/powerpoint/2010/main" val="2884369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FE813-A415-2085-1593-C950FEB40913}"/>
              </a:ext>
            </a:extLst>
          </p:cNvPr>
          <p:cNvSpPr>
            <a:spLocks noGrp="1"/>
          </p:cNvSpPr>
          <p:nvPr>
            <p:ph type="title"/>
          </p:nvPr>
        </p:nvSpPr>
        <p:spPr/>
        <p:txBody>
          <a:bodyPr/>
          <a:lstStyle/>
          <a:p>
            <a:r>
              <a:rPr lang="en-US" dirty="0" err="1"/>
              <a:t>SARA’s</a:t>
            </a:r>
            <a:r>
              <a:rPr lang="en-US" dirty="0"/>
              <a:t> Priority</a:t>
            </a:r>
          </a:p>
        </p:txBody>
      </p:sp>
      <p:sp>
        <p:nvSpPr>
          <p:cNvPr id="3" name="Content Placeholder 2">
            <a:extLst>
              <a:ext uri="{FF2B5EF4-FFF2-40B4-BE49-F238E27FC236}">
                <a16:creationId xmlns:a16="http://schemas.microsoft.com/office/drawing/2014/main" id="{84E24818-E570-DE3F-3265-87C5A3E76156}"/>
              </a:ext>
            </a:extLst>
          </p:cNvPr>
          <p:cNvSpPr>
            <a:spLocks noGrp="1"/>
          </p:cNvSpPr>
          <p:nvPr>
            <p:ph idx="1"/>
          </p:nvPr>
        </p:nvSpPr>
        <p:spPr/>
        <p:txBody>
          <a:bodyPr/>
          <a:lstStyle/>
          <a:p>
            <a:pPr marL="0" indent="0">
              <a:buNone/>
            </a:pPr>
            <a:r>
              <a:rPr lang="en-US" dirty="0">
                <a:solidFill>
                  <a:schemeClr val="tx1"/>
                </a:solidFill>
              </a:rPr>
              <a:t>To provide timely, relevant and defensible data to decision makers and the public to support actions that improve and protect the water quality and ecology of the riverine environment. </a:t>
            </a:r>
          </a:p>
        </p:txBody>
      </p:sp>
    </p:spTree>
    <p:extLst>
      <p:ext uri="{BB962C8B-B14F-4D97-AF65-F5344CB8AC3E}">
        <p14:creationId xmlns:p14="http://schemas.microsoft.com/office/powerpoint/2010/main" val="3801017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A7BD-1AE5-F375-49E1-3B682D2AD065}"/>
              </a:ext>
            </a:extLst>
          </p:cNvPr>
          <p:cNvSpPr>
            <a:spLocks noGrp="1"/>
          </p:cNvSpPr>
          <p:nvPr>
            <p:ph type="title"/>
          </p:nvPr>
        </p:nvSpPr>
        <p:spPr/>
        <p:txBody>
          <a:bodyPr/>
          <a:lstStyle/>
          <a:p>
            <a:r>
              <a:rPr lang="en-US" dirty="0"/>
              <a:t>Basin Specific Priorities?</a:t>
            </a:r>
          </a:p>
        </p:txBody>
      </p:sp>
      <p:sp>
        <p:nvSpPr>
          <p:cNvPr id="3" name="Content Placeholder 2">
            <a:extLst>
              <a:ext uri="{FF2B5EF4-FFF2-40B4-BE49-F238E27FC236}">
                <a16:creationId xmlns:a16="http://schemas.microsoft.com/office/drawing/2014/main" id="{A99AFF58-CD19-0CE9-6C8C-DAE8969E32FE}"/>
              </a:ext>
            </a:extLst>
          </p:cNvPr>
          <p:cNvSpPr>
            <a:spLocks noGrp="1"/>
          </p:cNvSpPr>
          <p:nvPr>
            <p:ph idx="1"/>
          </p:nvPr>
        </p:nvSpPr>
        <p:spPr/>
        <p:txBody>
          <a:bodyPr/>
          <a:lstStyle/>
          <a:p>
            <a:r>
              <a:rPr lang="en-US" dirty="0"/>
              <a:t>Special studies?</a:t>
            </a:r>
          </a:p>
          <a:p>
            <a:r>
              <a:rPr lang="en-US" dirty="0"/>
              <a:t>Parameters of concern?</a:t>
            </a:r>
          </a:p>
          <a:p>
            <a:r>
              <a:rPr lang="en-US" dirty="0"/>
              <a:t>Sampling locations?</a:t>
            </a:r>
          </a:p>
        </p:txBody>
      </p:sp>
    </p:spTree>
    <p:extLst>
      <p:ext uri="{BB962C8B-B14F-4D97-AF65-F5344CB8AC3E}">
        <p14:creationId xmlns:p14="http://schemas.microsoft.com/office/powerpoint/2010/main" val="364644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6C52-9F16-0130-18F3-94B76DCC6D71}"/>
              </a:ext>
            </a:extLst>
          </p:cNvPr>
          <p:cNvSpPr>
            <a:spLocks noGrp="1"/>
          </p:cNvSpPr>
          <p:nvPr>
            <p:ph type="title"/>
          </p:nvPr>
        </p:nvSpPr>
        <p:spPr>
          <a:xfrm>
            <a:off x="316819" y="1180534"/>
            <a:ext cx="3276864" cy="3094051"/>
          </a:xfrm>
        </p:spPr>
        <p:txBody>
          <a:bodyPr anchor="b">
            <a:normAutofit fontScale="90000"/>
          </a:bodyPr>
          <a:lstStyle/>
          <a:p>
            <a:pPr marL="342900" marR="0" lvl="0" indent="-342900">
              <a:spcBef>
                <a:spcPts val="0"/>
              </a:spcBef>
              <a:spcAft>
                <a:spcPts val="0"/>
              </a:spcAft>
              <a:tabLst>
                <a:tab pos="457200" algn="l"/>
              </a:tabLst>
            </a:pPr>
            <a:r>
              <a:rPr lang="en-US" sz="4400" dirty="0">
                <a:effectLst/>
              </a:rPr>
              <a:t>Work Plan and Allocation of Resources</a:t>
            </a:r>
            <a:br>
              <a:rPr lang="en-US" sz="2100" dirty="0">
                <a:effectLst/>
              </a:rPr>
            </a:br>
            <a:endParaRPr lang="en-US" sz="2100" dirty="0"/>
          </a:p>
        </p:txBody>
      </p:sp>
      <p:pic>
        <p:nvPicPr>
          <p:cNvPr id="3" name="Picture 2">
            <a:extLst>
              <a:ext uri="{FF2B5EF4-FFF2-40B4-BE49-F238E27FC236}">
                <a16:creationId xmlns:a16="http://schemas.microsoft.com/office/drawing/2014/main" id="{F2C68C2F-0A44-82AF-4EEC-9D3394D680E2}"/>
              </a:ext>
            </a:extLst>
          </p:cNvPr>
          <p:cNvPicPr>
            <a:picLocks noChangeAspect="1"/>
          </p:cNvPicPr>
          <p:nvPr/>
        </p:nvPicPr>
        <p:blipFill rotWithShape="1">
          <a:blip r:embed="rId3"/>
          <a:srcRect b="7301"/>
          <a:stretch/>
        </p:blipFill>
        <p:spPr>
          <a:xfrm>
            <a:off x="4671844" y="0"/>
            <a:ext cx="5488156" cy="5297714"/>
          </a:xfrm>
          <a:prstGeom prst="rect">
            <a:avLst/>
          </a:prstGeom>
        </p:spPr>
      </p:pic>
      <p:sp>
        <p:nvSpPr>
          <p:cNvPr id="4" name="TextBox 3">
            <a:extLst>
              <a:ext uri="{FF2B5EF4-FFF2-40B4-BE49-F238E27FC236}">
                <a16:creationId xmlns:a16="http://schemas.microsoft.com/office/drawing/2014/main" id="{D8F20EB8-7D7A-9C4B-560F-3DBDB033DCA0}"/>
              </a:ext>
            </a:extLst>
          </p:cNvPr>
          <p:cNvSpPr txBox="1"/>
          <p:nvPr/>
        </p:nvSpPr>
        <p:spPr>
          <a:xfrm>
            <a:off x="8074025" y="4989296"/>
            <a:ext cx="2085975" cy="308418"/>
          </a:xfrm>
          <a:prstGeom prst="rect">
            <a:avLst/>
          </a:prstGeom>
          <a:noFill/>
        </p:spPr>
        <p:txBody>
          <a:bodyPr wrap="square" rtlCol="0">
            <a:spAutoFit/>
          </a:bodyPr>
          <a:lstStyle/>
          <a:p>
            <a:r>
              <a:rPr lang="en-US" b="1" dirty="0">
                <a:solidFill>
                  <a:schemeClr val="bg1"/>
                </a:solidFill>
              </a:rPr>
              <a:t>Courtesy of C. Nelson</a:t>
            </a:r>
          </a:p>
        </p:txBody>
      </p:sp>
    </p:spTree>
    <p:extLst>
      <p:ext uri="{BB962C8B-B14F-4D97-AF65-F5344CB8AC3E}">
        <p14:creationId xmlns:p14="http://schemas.microsoft.com/office/powerpoint/2010/main" val="1628456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750461-DDA3-4E51-8290-D5E583C26DE9}"/>
              </a:ext>
            </a:extLst>
          </p:cNvPr>
          <p:cNvSpPr>
            <a:spLocks noGrp="1"/>
          </p:cNvSpPr>
          <p:nvPr>
            <p:ph type="title"/>
          </p:nvPr>
        </p:nvSpPr>
        <p:spPr/>
        <p:txBody>
          <a:bodyPr/>
          <a:lstStyle/>
          <a:p>
            <a:r>
              <a:rPr lang="en-US" dirty="0"/>
              <a:t>Workplan</a:t>
            </a:r>
          </a:p>
        </p:txBody>
      </p:sp>
      <p:sp>
        <p:nvSpPr>
          <p:cNvPr id="6" name="Content Placeholder 5">
            <a:extLst>
              <a:ext uri="{FF2B5EF4-FFF2-40B4-BE49-F238E27FC236}">
                <a16:creationId xmlns:a16="http://schemas.microsoft.com/office/drawing/2014/main" id="{71E57C70-26D5-61F0-F8B1-730A1C002F1F}"/>
              </a:ext>
            </a:extLst>
          </p:cNvPr>
          <p:cNvSpPr>
            <a:spLocks noGrp="1"/>
          </p:cNvSpPr>
          <p:nvPr>
            <p:ph idx="1"/>
          </p:nvPr>
        </p:nvSpPr>
        <p:spPr/>
        <p:txBody>
          <a:bodyPr>
            <a:normAutofit lnSpcReduction="10000"/>
          </a:bodyPr>
          <a:lstStyle/>
          <a:p>
            <a:r>
              <a:rPr lang="en-US" dirty="0"/>
              <a:t>Task 1 - Project administration</a:t>
            </a:r>
          </a:p>
          <a:p>
            <a:r>
              <a:rPr lang="en-US" dirty="0"/>
              <a:t>Task 2 - Quality assurance</a:t>
            </a:r>
          </a:p>
          <a:p>
            <a:r>
              <a:rPr lang="en-US" dirty="0"/>
              <a:t>Task 3 - Water quality monitoring</a:t>
            </a:r>
          </a:p>
          <a:p>
            <a:r>
              <a:rPr lang="en-US" dirty="0"/>
              <a:t>Task 4 - Data management</a:t>
            </a:r>
          </a:p>
          <a:p>
            <a:r>
              <a:rPr lang="en-US" dirty="0"/>
              <a:t>Task 5 - Data analysis and reporting</a:t>
            </a:r>
          </a:p>
          <a:p>
            <a:r>
              <a:rPr lang="en-US" dirty="0"/>
              <a:t>Task 6 - Stakeholder participation and public outreach</a:t>
            </a:r>
          </a:p>
        </p:txBody>
      </p:sp>
    </p:spTree>
    <p:extLst>
      <p:ext uri="{BB962C8B-B14F-4D97-AF65-F5344CB8AC3E}">
        <p14:creationId xmlns:p14="http://schemas.microsoft.com/office/powerpoint/2010/main" val="2144096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62B35-2052-041C-DB21-BF9D2AEF5CC0}"/>
              </a:ext>
            </a:extLst>
          </p:cNvPr>
          <p:cNvSpPr>
            <a:spLocks noGrp="1"/>
          </p:cNvSpPr>
          <p:nvPr>
            <p:ph type="title"/>
          </p:nvPr>
        </p:nvSpPr>
        <p:spPr/>
        <p:txBody>
          <a:bodyPr/>
          <a:lstStyle/>
          <a:p>
            <a:r>
              <a:rPr lang="en-US" dirty="0"/>
              <a:t>CRP Funding</a:t>
            </a:r>
          </a:p>
        </p:txBody>
      </p:sp>
      <p:sp>
        <p:nvSpPr>
          <p:cNvPr id="6" name="Content Placeholder 5">
            <a:extLst>
              <a:ext uri="{FF2B5EF4-FFF2-40B4-BE49-F238E27FC236}">
                <a16:creationId xmlns:a16="http://schemas.microsoft.com/office/drawing/2014/main" id="{06BA8837-AC1E-93EB-BDA6-4E2DF83F5879}"/>
              </a:ext>
            </a:extLst>
          </p:cNvPr>
          <p:cNvSpPr>
            <a:spLocks noGrp="1"/>
          </p:cNvSpPr>
          <p:nvPr>
            <p:ph idx="1"/>
          </p:nvPr>
        </p:nvSpPr>
        <p:spPr/>
        <p:txBody>
          <a:bodyPr>
            <a:normAutofit lnSpcReduction="10000"/>
          </a:bodyPr>
          <a:lstStyle/>
          <a:p>
            <a:r>
              <a:rPr lang="en-US" sz="4400" dirty="0">
                <a:solidFill>
                  <a:srgbClr val="4D4D4D"/>
                </a:solidFill>
                <a:effectLst/>
                <a:latin typeface="Nunito Sans" panose="00000500000000000000" pitchFamily="2" charset="0"/>
                <a:ea typeface="Calibri" panose="020F0502020204030204" pitchFamily="34" charset="0"/>
              </a:rPr>
              <a:t>The program is funded by fees assessed on wastewater discharge permittees and water rights holders, TCEQ’s own state appropriations and San Antonio River Authority.</a:t>
            </a:r>
            <a:endParaRPr lang="en-US" sz="44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899785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6153A8-90A0-8A0D-4888-4E653951935D}"/>
              </a:ext>
            </a:extLst>
          </p:cNvPr>
          <p:cNvSpPr>
            <a:spLocks noGrp="1"/>
          </p:cNvSpPr>
          <p:nvPr>
            <p:ph type="title"/>
          </p:nvPr>
        </p:nvSpPr>
        <p:spPr/>
        <p:txBody>
          <a:bodyPr/>
          <a:lstStyle/>
          <a:p>
            <a:r>
              <a:rPr lang="en-US" dirty="0"/>
              <a:t>Funding FY24-25</a:t>
            </a:r>
          </a:p>
        </p:txBody>
      </p:sp>
      <p:graphicFrame>
        <p:nvGraphicFramePr>
          <p:cNvPr id="7" name="Content Placeholder 6">
            <a:extLst>
              <a:ext uri="{FF2B5EF4-FFF2-40B4-BE49-F238E27FC236}">
                <a16:creationId xmlns:a16="http://schemas.microsoft.com/office/drawing/2014/main" id="{6E67B024-FD0F-D4CB-695A-97056AB256ED}"/>
              </a:ext>
            </a:extLst>
          </p:cNvPr>
          <p:cNvGraphicFramePr>
            <a:graphicFrameLocks noGrp="1"/>
          </p:cNvGraphicFramePr>
          <p:nvPr>
            <p:ph idx="1"/>
            <p:extLst>
              <p:ext uri="{D42A27DB-BD31-4B8C-83A1-F6EECF244321}">
                <p14:modId xmlns:p14="http://schemas.microsoft.com/office/powerpoint/2010/main" val="2035171443"/>
              </p:ext>
            </p:extLst>
          </p:nvPr>
        </p:nvGraphicFramePr>
        <p:xfrm>
          <a:off x="1388516" y="1258838"/>
          <a:ext cx="7382967" cy="3590925"/>
        </p:xfrm>
        <a:graphic>
          <a:graphicData uri="http://schemas.openxmlformats.org/drawingml/2006/table">
            <a:tbl>
              <a:tblPr firstRow="1" bandRow="1"/>
              <a:tblGrid>
                <a:gridCol w="2787588">
                  <a:extLst>
                    <a:ext uri="{9D8B030D-6E8A-4147-A177-3AD203B41FA5}">
                      <a16:colId xmlns:a16="http://schemas.microsoft.com/office/drawing/2014/main" val="15705070"/>
                    </a:ext>
                  </a:extLst>
                </a:gridCol>
                <a:gridCol w="1531793">
                  <a:extLst>
                    <a:ext uri="{9D8B030D-6E8A-4147-A177-3AD203B41FA5}">
                      <a16:colId xmlns:a16="http://schemas.microsoft.com/office/drawing/2014/main" val="4159571997"/>
                    </a:ext>
                  </a:extLst>
                </a:gridCol>
                <a:gridCol w="1531793">
                  <a:extLst>
                    <a:ext uri="{9D8B030D-6E8A-4147-A177-3AD203B41FA5}">
                      <a16:colId xmlns:a16="http://schemas.microsoft.com/office/drawing/2014/main" val="1902286233"/>
                    </a:ext>
                  </a:extLst>
                </a:gridCol>
                <a:gridCol w="1531793">
                  <a:extLst>
                    <a:ext uri="{9D8B030D-6E8A-4147-A177-3AD203B41FA5}">
                      <a16:colId xmlns:a16="http://schemas.microsoft.com/office/drawing/2014/main" val="202907552"/>
                    </a:ext>
                  </a:extLst>
                </a:gridCol>
              </a:tblGrid>
              <a:tr h="457200">
                <a:tc rowSpan="2">
                  <a:txBody>
                    <a:bodyPr/>
                    <a:lstStyle/>
                    <a:p>
                      <a:pPr algn="l" rtl="0" fontAlgn="ctr"/>
                      <a:r>
                        <a:rPr lang="en-US" sz="1600" b="1" i="0" u="none" strike="noStrike" dirty="0">
                          <a:solidFill>
                            <a:srgbClr val="000000"/>
                          </a:solidFill>
                          <a:effectLst/>
                          <a:latin typeface="Arial" panose="020B0604020202020204" pitchFamily="34" charset="0"/>
                        </a:rPr>
                        <a:t>BUDGET CATEGORIES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600" b="1" i="0" u="none" strike="noStrike" dirty="0">
                          <a:solidFill>
                            <a:srgbClr val="000000"/>
                          </a:solidFill>
                          <a:effectLst/>
                          <a:latin typeface="Arial" panose="020B0604020202020204" pitchFamily="34" charset="0"/>
                        </a:rPr>
                        <a:t>FY 24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5B9BD5"/>
                    </a:solidFill>
                  </a:tcPr>
                </a:tc>
                <a:tc>
                  <a:txBody>
                    <a:bodyPr/>
                    <a:lstStyle/>
                    <a:p>
                      <a:pPr algn="ctr" rtl="0" fontAlgn="ctr"/>
                      <a:r>
                        <a:rPr lang="en-US" sz="1600" b="1" i="0" u="none" strike="noStrike" dirty="0">
                          <a:solidFill>
                            <a:srgbClr val="000000"/>
                          </a:solidFill>
                          <a:effectLst/>
                          <a:latin typeface="Arial" panose="020B0604020202020204" pitchFamily="34" charset="0"/>
                        </a:rPr>
                        <a:t>FY 25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5B9BD5"/>
                    </a:solidFill>
                  </a:tcPr>
                </a:tc>
                <a:tc>
                  <a:txBody>
                    <a:bodyPr/>
                    <a:lstStyle/>
                    <a:p>
                      <a:pPr algn="ctr" rtl="0" fontAlgn="ctr"/>
                      <a:r>
                        <a:rPr lang="en-US" sz="1600" b="1" i="0" u="none" strike="noStrike" dirty="0">
                          <a:solidFill>
                            <a:srgbClr val="000000"/>
                          </a:solidFill>
                          <a:effectLst/>
                          <a:latin typeface="Arial" panose="020B0604020202020204" pitchFamily="34" charset="0"/>
                        </a:rPr>
                        <a:t>Total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5B9BD5"/>
                    </a:solidFill>
                  </a:tcPr>
                </a:tc>
                <a:extLst>
                  <a:ext uri="{0D108BD9-81ED-4DB2-BD59-A6C34878D82A}">
                    <a16:rowId xmlns:a16="http://schemas.microsoft.com/office/drawing/2014/main" val="1738169065"/>
                  </a:ext>
                </a:extLst>
              </a:tr>
              <a:tr h="238125">
                <a:tc vMerge="1">
                  <a:txBody>
                    <a:bodyPr/>
                    <a:lstStyle/>
                    <a:p>
                      <a:endParaRPr lang="en-US"/>
                    </a:p>
                  </a:txBody>
                  <a:tcPr/>
                </a:tc>
                <a:tc>
                  <a:txBody>
                    <a:bodyPr/>
                    <a:lstStyle/>
                    <a:p>
                      <a:pPr algn="ctr" rtl="0" fontAlgn="ctr"/>
                      <a:r>
                        <a:rPr lang="en-US" sz="1600" b="1" i="0" u="none" strike="noStrike" dirty="0">
                          <a:solidFill>
                            <a:srgbClr val="000000"/>
                          </a:solidFill>
                          <a:effectLst/>
                          <a:latin typeface="Arial" panose="020B0604020202020204" pitchFamily="34" charset="0"/>
                        </a:rPr>
                        <a:t>9/1/23 - 8/31/24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600" b="1" i="0" u="none" strike="noStrike" dirty="0">
                          <a:solidFill>
                            <a:srgbClr val="000000"/>
                          </a:solidFill>
                          <a:effectLst/>
                          <a:latin typeface="Arial" panose="020B0604020202020204" pitchFamily="34" charset="0"/>
                        </a:rPr>
                        <a:t>9/1/24 – 8/31/25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endParaRPr lang="en-US" sz="16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973775979"/>
                  </a:ext>
                </a:extLst>
              </a:tr>
              <a:tr h="257175">
                <a:tc>
                  <a:txBody>
                    <a:bodyPr/>
                    <a:lstStyle/>
                    <a:p>
                      <a:pPr algn="l" rtl="0" fontAlgn="ctr"/>
                      <a:r>
                        <a:rPr lang="en-US" sz="1600" b="1" i="0" u="none" strike="noStrike" dirty="0">
                          <a:solidFill>
                            <a:srgbClr val="000000"/>
                          </a:solidFill>
                          <a:effectLst/>
                          <a:latin typeface="Arial" panose="020B0604020202020204" pitchFamily="34" charset="0"/>
                        </a:rPr>
                        <a:t>Personnel/Salary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r" rtl="0" fontAlgn="ctr"/>
                      <a:r>
                        <a:rPr lang="en-US" sz="1600" b="0" i="1" u="none" strike="noStrike" dirty="0">
                          <a:solidFill>
                            <a:srgbClr val="000000"/>
                          </a:solidFill>
                          <a:effectLst/>
                          <a:latin typeface="Arial" panose="020B0604020202020204" pitchFamily="34" charset="0"/>
                        </a:rPr>
                        <a:t>$153,816.04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r" rtl="0" fontAlgn="ctr"/>
                      <a:r>
                        <a:rPr lang="en-US" sz="1600" b="0" i="1" u="none" strike="noStrike" dirty="0">
                          <a:solidFill>
                            <a:srgbClr val="000000"/>
                          </a:solidFill>
                          <a:effectLst/>
                          <a:latin typeface="Arial" panose="020B0604020202020204" pitchFamily="34" charset="0"/>
                        </a:rPr>
                        <a:t>$153,816.04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r" rtl="0" fontAlgn="ctr"/>
                      <a:r>
                        <a:rPr lang="en-US" sz="1600" b="0" i="1" u="none" strike="noStrike" dirty="0">
                          <a:solidFill>
                            <a:srgbClr val="000000"/>
                          </a:solidFill>
                          <a:effectLst/>
                          <a:latin typeface="Arial" panose="020B0604020202020204" pitchFamily="34" charset="0"/>
                        </a:rPr>
                        <a:t>$307,632.08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282409397"/>
                  </a:ext>
                </a:extLst>
              </a:tr>
              <a:tr h="295275">
                <a:tc>
                  <a:txBody>
                    <a:bodyPr/>
                    <a:lstStyle/>
                    <a:p>
                      <a:pPr algn="l" rtl="0" fontAlgn="ctr"/>
                      <a:r>
                        <a:rPr lang="en-US" sz="1600" b="1" i="0" u="none" strike="noStrike">
                          <a:solidFill>
                            <a:srgbClr val="000000"/>
                          </a:solidFill>
                          <a:effectLst/>
                          <a:latin typeface="Arial" panose="020B0604020202020204" pitchFamily="34" charset="0"/>
                        </a:rPr>
                        <a:t>Fringe Benefits (38% Salary)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en-US" sz="1600" b="0" i="1" u="none" strike="noStrike" dirty="0">
                          <a:solidFill>
                            <a:srgbClr val="000000"/>
                          </a:solidFill>
                          <a:effectLst/>
                          <a:latin typeface="Arial" panose="020B0604020202020204" pitchFamily="34" charset="0"/>
                        </a:rPr>
                        <a:t>$59,988.26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en-US" sz="1600" b="0" i="1" u="none" strike="noStrike" dirty="0">
                          <a:solidFill>
                            <a:srgbClr val="000000"/>
                          </a:solidFill>
                          <a:effectLst/>
                          <a:latin typeface="Arial" panose="020B0604020202020204" pitchFamily="34" charset="0"/>
                        </a:rPr>
                        <a:t>$59,988.26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en-US" sz="1600" b="0" i="1" u="none" strike="noStrike" dirty="0">
                          <a:solidFill>
                            <a:srgbClr val="000000"/>
                          </a:solidFill>
                          <a:effectLst/>
                          <a:latin typeface="Arial" panose="020B0604020202020204" pitchFamily="34" charset="0"/>
                        </a:rPr>
                        <a:t>$119,976.51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344316232"/>
                  </a:ext>
                </a:extLst>
              </a:tr>
              <a:tr h="257175">
                <a:tc>
                  <a:txBody>
                    <a:bodyPr/>
                    <a:lstStyle/>
                    <a:p>
                      <a:pPr algn="l" rtl="0" fontAlgn="ctr"/>
                      <a:r>
                        <a:rPr lang="en-US" sz="1600" b="1" i="0" u="none" strike="noStrike">
                          <a:solidFill>
                            <a:srgbClr val="000000"/>
                          </a:solidFill>
                          <a:effectLst/>
                          <a:latin typeface="Arial" panose="020B0604020202020204" pitchFamily="34" charset="0"/>
                        </a:rPr>
                        <a:t>Travel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r" rtl="0" fontAlgn="ctr"/>
                      <a:r>
                        <a:rPr lang="en-US" sz="1600" b="0" i="1" u="none" strike="noStrike" dirty="0">
                          <a:solidFill>
                            <a:srgbClr val="000000"/>
                          </a:solidFill>
                          <a:effectLst/>
                          <a:latin typeface="Arial" panose="020B0604020202020204" pitchFamily="34" charset="0"/>
                        </a:rPr>
                        <a:t>$300.00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r" rtl="0" fontAlgn="ctr"/>
                      <a:r>
                        <a:rPr lang="en-US" sz="1600" b="0" i="1" u="none" strike="noStrike" dirty="0">
                          <a:solidFill>
                            <a:srgbClr val="000000"/>
                          </a:solidFill>
                          <a:effectLst/>
                          <a:latin typeface="Arial" panose="020B0604020202020204" pitchFamily="34" charset="0"/>
                        </a:rPr>
                        <a:t>$300.00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r" rtl="0" fontAlgn="ctr"/>
                      <a:r>
                        <a:rPr lang="en-US" sz="1600" b="0" i="1" u="none" strike="noStrike" dirty="0">
                          <a:solidFill>
                            <a:srgbClr val="000000"/>
                          </a:solidFill>
                          <a:effectLst/>
                          <a:latin typeface="Arial" panose="020B0604020202020204" pitchFamily="34" charset="0"/>
                        </a:rPr>
                        <a:t>$600.00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617396943"/>
                  </a:ext>
                </a:extLst>
              </a:tr>
              <a:tr h="247650">
                <a:tc>
                  <a:txBody>
                    <a:bodyPr/>
                    <a:lstStyle/>
                    <a:p>
                      <a:pPr algn="l" rtl="0" fontAlgn="ctr"/>
                      <a:r>
                        <a:rPr lang="en-US" sz="1600" b="1" i="0" u="none" strike="noStrike" dirty="0">
                          <a:solidFill>
                            <a:srgbClr val="000000"/>
                          </a:solidFill>
                          <a:effectLst/>
                          <a:latin typeface="Arial" panose="020B0604020202020204" pitchFamily="34" charset="0"/>
                        </a:rPr>
                        <a:t>Supplies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en-US" sz="1600" b="0" i="1" u="none" strike="noStrike" dirty="0">
                          <a:solidFill>
                            <a:srgbClr val="000000"/>
                          </a:solidFill>
                          <a:effectLst/>
                          <a:latin typeface="Arial" panose="020B0604020202020204" pitchFamily="34" charset="0"/>
                        </a:rPr>
                        <a:t>$5,599.10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en-US" sz="1600" b="0" i="1" u="none" strike="noStrike" dirty="0">
                          <a:solidFill>
                            <a:srgbClr val="000000"/>
                          </a:solidFill>
                          <a:effectLst/>
                          <a:latin typeface="Arial" panose="020B0604020202020204" pitchFamily="34" charset="0"/>
                        </a:rPr>
                        <a:t>$5,599.10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en-US" sz="1600" b="0" i="1" u="none" strike="noStrike" dirty="0">
                          <a:solidFill>
                            <a:srgbClr val="000000"/>
                          </a:solidFill>
                          <a:effectLst/>
                          <a:latin typeface="Arial" panose="020B0604020202020204" pitchFamily="34" charset="0"/>
                        </a:rPr>
                        <a:t>$11,198.20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2855852800"/>
                  </a:ext>
                </a:extLst>
              </a:tr>
              <a:tr h="257175">
                <a:tc>
                  <a:txBody>
                    <a:bodyPr/>
                    <a:lstStyle/>
                    <a:p>
                      <a:pPr algn="l" rtl="0" fontAlgn="ctr"/>
                      <a:r>
                        <a:rPr lang="en-US" sz="1600" b="1" i="0" u="none" strike="noStrike">
                          <a:solidFill>
                            <a:srgbClr val="000000"/>
                          </a:solidFill>
                          <a:effectLst/>
                          <a:latin typeface="Arial" panose="020B0604020202020204" pitchFamily="34" charset="0"/>
                        </a:rPr>
                        <a:t>Equipment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r" rtl="0" fontAlgn="ctr"/>
                      <a:r>
                        <a:rPr lang="en-US" sz="1600" b="0" i="1" u="none" strike="noStrike" dirty="0">
                          <a:solidFill>
                            <a:srgbClr val="000000"/>
                          </a:solidFill>
                          <a:effectLst/>
                          <a:latin typeface="Arial" panose="020B0604020202020204" pitchFamily="34" charset="0"/>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r" rtl="0" fontAlgn="ctr"/>
                      <a:r>
                        <a:rPr lang="en-US" sz="1600" b="0" i="1" u="none" strike="noStrike" dirty="0">
                          <a:solidFill>
                            <a:srgbClr val="000000"/>
                          </a:solidFill>
                          <a:effectLst/>
                          <a:latin typeface="Arial" panose="020B0604020202020204" pitchFamily="34" charset="0"/>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r" rtl="0" fontAlgn="ctr"/>
                      <a:r>
                        <a:rPr lang="en-US" sz="1600" b="0" i="1" u="none" strike="noStrike" dirty="0">
                          <a:solidFill>
                            <a:srgbClr val="000000"/>
                          </a:solidFill>
                          <a:effectLst/>
                          <a:latin typeface="Arial" panose="020B0604020202020204" pitchFamily="34" charset="0"/>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368115195"/>
                  </a:ext>
                </a:extLst>
              </a:tr>
              <a:tr h="247650">
                <a:tc>
                  <a:txBody>
                    <a:bodyPr/>
                    <a:lstStyle/>
                    <a:p>
                      <a:pPr algn="l" rtl="0" fontAlgn="ctr"/>
                      <a:r>
                        <a:rPr lang="en-US" sz="1600" b="1" i="0" u="none" strike="noStrike">
                          <a:solidFill>
                            <a:srgbClr val="000000"/>
                          </a:solidFill>
                          <a:effectLst/>
                          <a:latin typeface="Arial" panose="020B0604020202020204" pitchFamily="34" charset="0"/>
                        </a:rPr>
                        <a:t>Contractual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en-US" sz="1600" b="0" i="1" u="none" strike="noStrike" dirty="0">
                          <a:solidFill>
                            <a:srgbClr val="000000"/>
                          </a:solidFill>
                          <a:effectLst/>
                          <a:latin typeface="Arial" panose="020B0604020202020204" pitchFamily="34" charset="0"/>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en-US" sz="1600" b="0" i="1" u="none" strike="noStrike" dirty="0">
                          <a:solidFill>
                            <a:srgbClr val="000000"/>
                          </a:solidFill>
                          <a:effectLst/>
                          <a:latin typeface="Arial" panose="020B0604020202020204" pitchFamily="34" charset="0"/>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en-US" sz="1600" b="0" i="1" u="none" strike="noStrike" dirty="0">
                          <a:solidFill>
                            <a:srgbClr val="000000"/>
                          </a:solidFill>
                          <a:effectLst/>
                          <a:latin typeface="Arial" panose="020B0604020202020204" pitchFamily="34" charset="0"/>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677716808"/>
                  </a:ext>
                </a:extLst>
              </a:tr>
              <a:tr h="257175">
                <a:tc>
                  <a:txBody>
                    <a:bodyPr/>
                    <a:lstStyle/>
                    <a:p>
                      <a:pPr algn="l" rtl="0" fontAlgn="ctr"/>
                      <a:r>
                        <a:rPr lang="en-US" sz="1600" b="1" i="0" u="none" strike="noStrike">
                          <a:solidFill>
                            <a:srgbClr val="000000"/>
                          </a:solidFill>
                          <a:effectLst/>
                          <a:latin typeface="Arial" panose="020B0604020202020204" pitchFamily="34" charset="0"/>
                        </a:rPr>
                        <a:t>Other</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r" rtl="0" fontAlgn="ctr"/>
                      <a:r>
                        <a:rPr lang="en-US" sz="1600" b="0" i="1" u="none" strike="noStrike" dirty="0">
                          <a:solidFill>
                            <a:srgbClr val="000000"/>
                          </a:solidFill>
                          <a:effectLst/>
                          <a:latin typeface="Arial" panose="020B0604020202020204" pitchFamily="34" charset="0"/>
                        </a:rPr>
                        <a:t>$400.00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r" rtl="0" fontAlgn="ctr"/>
                      <a:r>
                        <a:rPr lang="en-US" sz="1600" b="0" i="1" u="none" strike="noStrike" dirty="0">
                          <a:solidFill>
                            <a:srgbClr val="000000"/>
                          </a:solidFill>
                          <a:effectLst/>
                          <a:latin typeface="Arial" panose="020B0604020202020204" pitchFamily="34" charset="0"/>
                        </a:rPr>
                        <a:t>$400.00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r" rtl="0" fontAlgn="ctr"/>
                      <a:r>
                        <a:rPr lang="en-US" sz="1600" b="0" i="1" u="none" strike="noStrike" dirty="0">
                          <a:solidFill>
                            <a:srgbClr val="000000"/>
                          </a:solidFill>
                          <a:effectLst/>
                          <a:latin typeface="Arial" panose="020B0604020202020204" pitchFamily="34" charset="0"/>
                        </a:rPr>
                        <a:t>$800.00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522399953"/>
                  </a:ext>
                </a:extLst>
              </a:tr>
              <a:tr h="247650">
                <a:tc>
                  <a:txBody>
                    <a:bodyPr/>
                    <a:lstStyle/>
                    <a:p>
                      <a:pPr algn="l" rtl="0" fontAlgn="ctr"/>
                      <a:r>
                        <a:rPr lang="en-US" sz="1600" b="1" i="0" u="none" strike="noStrike">
                          <a:solidFill>
                            <a:srgbClr val="000000"/>
                          </a:solidFill>
                          <a:effectLst/>
                          <a:latin typeface="Arial" panose="020B0604020202020204" pitchFamily="34" charset="0"/>
                        </a:rPr>
                        <a:t>Total Direct Costs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en-US" sz="1600" b="0" i="1" u="none" strike="noStrike" dirty="0">
                          <a:solidFill>
                            <a:srgbClr val="000000"/>
                          </a:solidFill>
                          <a:effectLst/>
                          <a:latin typeface="Arial" panose="020B0604020202020204" pitchFamily="34" charset="0"/>
                        </a:rPr>
                        <a:t>$220,103.40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en-US" sz="1600" b="0" i="1" u="none" strike="noStrike" dirty="0">
                          <a:solidFill>
                            <a:srgbClr val="000000"/>
                          </a:solidFill>
                          <a:effectLst/>
                          <a:latin typeface="Arial" panose="020B0604020202020204" pitchFamily="34" charset="0"/>
                        </a:rPr>
                        <a:t>$220,103.40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en-US" sz="1600" b="0" i="1" u="none" strike="noStrike" dirty="0">
                          <a:solidFill>
                            <a:srgbClr val="000000"/>
                          </a:solidFill>
                          <a:effectLst/>
                          <a:latin typeface="Arial" panose="020B0604020202020204" pitchFamily="34" charset="0"/>
                        </a:rPr>
                        <a:t>$440,206.79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4006894578"/>
                  </a:ext>
                </a:extLst>
              </a:tr>
              <a:tr h="257175">
                <a:tc>
                  <a:txBody>
                    <a:bodyPr/>
                    <a:lstStyle/>
                    <a:p>
                      <a:pPr algn="l" rtl="0" fontAlgn="ctr"/>
                      <a:r>
                        <a:rPr lang="en-US" sz="1600" b="1" i="0" u="none" strike="noStrike">
                          <a:solidFill>
                            <a:srgbClr val="000000"/>
                          </a:solidFill>
                          <a:effectLst/>
                          <a:latin typeface="Arial" panose="020B0604020202020204" pitchFamily="34" charset="0"/>
                        </a:rPr>
                        <a:t>Indirect costs (10% Salary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r" rtl="0" fontAlgn="ctr"/>
                      <a:r>
                        <a:rPr lang="en-US" sz="1600" b="0" i="1" u="none" strike="noStrike" dirty="0">
                          <a:solidFill>
                            <a:srgbClr val="000000"/>
                          </a:solidFill>
                          <a:effectLst/>
                          <a:latin typeface="Arial" panose="020B0604020202020204" pitchFamily="34" charset="0"/>
                        </a:rPr>
                        <a:t>$15,381.60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r" rtl="0" fontAlgn="ctr"/>
                      <a:r>
                        <a:rPr lang="en-US" sz="1600" b="0" i="1" u="none" strike="noStrike" dirty="0">
                          <a:solidFill>
                            <a:srgbClr val="000000"/>
                          </a:solidFill>
                          <a:effectLst/>
                          <a:latin typeface="Arial" panose="020B0604020202020204" pitchFamily="34" charset="0"/>
                        </a:rPr>
                        <a:t>$15,381.60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r" rtl="0" fontAlgn="ctr"/>
                      <a:r>
                        <a:rPr lang="en-US" sz="1600" b="0" i="1" u="none" strike="noStrike" dirty="0">
                          <a:solidFill>
                            <a:srgbClr val="000000"/>
                          </a:solidFill>
                          <a:effectLst/>
                          <a:latin typeface="Arial" panose="020B0604020202020204" pitchFamily="34" charset="0"/>
                        </a:rPr>
                        <a:t>$30,763.21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805434234"/>
                  </a:ext>
                </a:extLst>
              </a:tr>
              <a:tr h="295275">
                <a:tc>
                  <a:txBody>
                    <a:bodyPr/>
                    <a:lstStyle/>
                    <a:p>
                      <a:pPr algn="l" rtl="0" fontAlgn="ctr"/>
                      <a:r>
                        <a:rPr lang="en-US" sz="1600" b="1" i="0" u="none" strike="noStrike">
                          <a:solidFill>
                            <a:srgbClr val="000000"/>
                          </a:solidFill>
                          <a:effectLst/>
                          <a:latin typeface="Arial" panose="020B0604020202020204" pitchFamily="34" charset="0"/>
                        </a:rPr>
                        <a:t>Total Reimbursable Costs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en-US" sz="1600" b="0" i="1" u="none" strike="noStrike" dirty="0">
                          <a:solidFill>
                            <a:srgbClr val="000000"/>
                          </a:solidFill>
                          <a:effectLst/>
                          <a:latin typeface="Arial" panose="020B0604020202020204" pitchFamily="34" charset="0"/>
                        </a:rPr>
                        <a:t>$235,485.00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en-US" sz="1600" b="0" i="1" u="none" strike="noStrike" dirty="0">
                          <a:solidFill>
                            <a:srgbClr val="000000"/>
                          </a:solidFill>
                          <a:effectLst/>
                          <a:latin typeface="Arial" panose="020B0604020202020204" pitchFamily="34" charset="0"/>
                        </a:rPr>
                        <a:t>$235,485.00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en-US" sz="1600" b="0" i="1" u="none" strike="noStrike" dirty="0">
                          <a:solidFill>
                            <a:srgbClr val="000000"/>
                          </a:solidFill>
                          <a:effectLst/>
                          <a:latin typeface="Arial" panose="020B0604020202020204" pitchFamily="34" charset="0"/>
                        </a:rPr>
                        <a:t>$470,970.00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527118489"/>
                  </a:ext>
                </a:extLst>
              </a:tr>
            </a:tbl>
          </a:graphicData>
        </a:graphic>
      </p:graphicFrame>
    </p:spTree>
    <p:extLst>
      <p:ext uri="{BB962C8B-B14F-4D97-AF65-F5344CB8AC3E}">
        <p14:creationId xmlns:p14="http://schemas.microsoft.com/office/powerpoint/2010/main" val="3596361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67FF3B4-8AC3-B1BF-7E21-C9481C445EFA}"/>
              </a:ext>
            </a:extLst>
          </p:cNvPr>
          <p:cNvPicPr>
            <a:picLocks noGrp="1" noChangeAspect="1"/>
          </p:cNvPicPr>
          <p:nvPr>
            <p:ph idx="1"/>
          </p:nvPr>
        </p:nvPicPr>
        <p:blipFill rotWithShape="1">
          <a:blip r:embed="rId3"/>
          <a:srcRect l="9619" t="17770" r="50041" b="3553"/>
          <a:stretch/>
        </p:blipFill>
        <p:spPr>
          <a:xfrm>
            <a:off x="5196114" y="217449"/>
            <a:ext cx="3831773" cy="4949371"/>
          </a:xfrm>
        </p:spPr>
      </p:pic>
      <p:sp>
        <p:nvSpPr>
          <p:cNvPr id="11" name="Title 10">
            <a:extLst>
              <a:ext uri="{FF2B5EF4-FFF2-40B4-BE49-F238E27FC236}">
                <a16:creationId xmlns:a16="http://schemas.microsoft.com/office/drawing/2014/main" id="{6615504D-D5E3-554A-F2A9-ABEFA0415274}"/>
              </a:ext>
            </a:extLst>
          </p:cNvPr>
          <p:cNvSpPr>
            <a:spLocks noGrp="1"/>
          </p:cNvSpPr>
          <p:nvPr>
            <p:ph type="title"/>
          </p:nvPr>
        </p:nvSpPr>
        <p:spPr>
          <a:xfrm>
            <a:off x="698500" y="304271"/>
            <a:ext cx="4265388" cy="4775728"/>
          </a:xfrm>
        </p:spPr>
        <p:txBody>
          <a:bodyPr/>
          <a:lstStyle/>
          <a:p>
            <a:r>
              <a:rPr lang="en-US" dirty="0"/>
              <a:t>Draft 2024 Basin Highlight Report </a:t>
            </a:r>
          </a:p>
        </p:txBody>
      </p:sp>
    </p:spTree>
    <p:extLst>
      <p:ext uri="{BB962C8B-B14F-4D97-AF65-F5344CB8AC3E}">
        <p14:creationId xmlns:p14="http://schemas.microsoft.com/office/powerpoint/2010/main" val="639905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ED88-AE84-F5A2-B377-C9927570F6DF}"/>
              </a:ext>
            </a:extLst>
          </p:cNvPr>
          <p:cNvSpPr>
            <a:spLocks noGrp="1"/>
          </p:cNvSpPr>
          <p:nvPr>
            <p:ph type="title"/>
          </p:nvPr>
        </p:nvSpPr>
        <p:spPr/>
        <p:txBody>
          <a:bodyPr/>
          <a:lstStyle/>
          <a:p>
            <a:r>
              <a:rPr lang="en-US" dirty="0"/>
              <a:t>Outreach</a:t>
            </a:r>
          </a:p>
        </p:txBody>
      </p:sp>
      <p:sp>
        <p:nvSpPr>
          <p:cNvPr id="3" name="Content Placeholder 2">
            <a:extLst>
              <a:ext uri="{FF2B5EF4-FFF2-40B4-BE49-F238E27FC236}">
                <a16:creationId xmlns:a16="http://schemas.microsoft.com/office/drawing/2014/main" id="{C27638B6-EB33-36AD-DDE0-A3EC4F0E7BA7}"/>
              </a:ext>
            </a:extLst>
          </p:cNvPr>
          <p:cNvSpPr>
            <a:spLocks noGrp="1"/>
          </p:cNvSpPr>
          <p:nvPr>
            <p:ph idx="1"/>
          </p:nvPr>
        </p:nvSpPr>
        <p:spPr/>
        <p:txBody>
          <a:bodyPr>
            <a:normAutofit/>
          </a:bodyPr>
          <a:lstStyle/>
          <a:p>
            <a:r>
              <a:rPr lang="en-US" dirty="0"/>
              <a:t>Warriors</a:t>
            </a:r>
          </a:p>
          <a:p>
            <a:pPr lvl="1"/>
            <a:r>
              <a:rPr lang="en-US" dirty="0"/>
              <a:t>Trash pickup</a:t>
            </a:r>
          </a:p>
          <a:p>
            <a:pPr lvl="1"/>
            <a:r>
              <a:rPr lang="en-US" dirty="0"/>
              <a:t>Apple snails</a:t>
            </a:r>
          </a:p>
          <a:p>
            <a:pPr lvl="1"/>
            <a:r>
              <a:rPr lang="en-US" dirty="0"/>
              <a:t>Citizen scientists</a:t>
            </a:r>
          </a:p>
          <a:p>
            <a:r>
              <a:rPr lang="en-US" dirty="0"/>
              <a:t>Community events</a:t>
            </a:r>
          </a:p>
          <a:p>
            <a:r>
              <a:rPr lang="en-US" dirty="0"/>
              <a:t>Presentations</a:t>
            </a:r>
          </a:p>
          <a:p>
            <a:r>
              <a:rPr lang="en-US" dirty="0"/>
              <a:t>Media outreach</a:t>
            </a:r>
          </a:p>
          <a:p>
            <a:endParaRPr lang="en-US" dirty="0"/>
          </a:p>
        </p:txBody>
      </p:sp>
      <p:pic>
        <p:nvPicPr>
          <p:cNvPr id="1026" name="Picture 2">
            <a:extLst>
              <a:ext uri="{FF2B5EF4-FFF2-40B4-BE49-F238E27FC236}">
                <a16:creationId xmlns:a16="http://schemas.microsoft.com/office/drawing/2014/main" id="{105018B8-D5A9-DA4E-E5AC-C6C0F8860F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558" b="50815"/>
          <a:stretch/>
        </p:blipFill>
        <p:spPr bwMode="auto">
          <a:xfrm>
            <a:off x="5494438" y="1301435"/>
            <a:ext cx="3840480" cy="371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840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ED88-AE84-F5A2-B377-C9927570F6DF}"/>
              </a:ext>
            </a:extLst>
          </p:cNvPr>
          <p:cNvSpPr>
            <a:spLocks noGrp="1"/>
          </p:cNvSpPr>
          <p:nvPr>
            <p:ph type="title"/>
          </p:nvPr>
        </p:nvSpPr>
        <p:spPr/>
        <p:txBody>
          <a:bodyPr/>
          <a:lstStyle/>
          <a:p>
            <a:r>
              <a:rPr lang="en-US" dirty="0"/>
              <a:t>Outreach</a:t>
            </a:r>
          </a:p>
        </p:txBody>
      </p:sp>
      <p:sp>
        <p:nvSpPr>
          <p:cNvPr id="3" name="Content Placeholder 2">
            <a:extLst>
              <a:ext uri="{FF2B5EF4-FFF2-40B4-BE49-F238E27FC236}">
                <a16:creationId xmlns:a16="http://schemas.microsoft.com/office/drawing/2014/main" id="{C27638B6-EB33-36AD-DDE0-A3EC4F0E7BA7}"/>
              </a:ext>
            </a:extLst>
          </p:cNvPr>
          <p:cNvSpPr>
            <a:spLocks noGrp="1"/>
          </p:cNvSpPr>
          <p:nvPr>
            <p:ph idx="1"/>
          </p:nvPr>
        </p:nvSpPr>
        <p:spPr/>
        <p:txBody>
          <a:bodyPr>
            <a:normAutofit/>
          </a:bodyPr>
          <a:lstStyle/>
          <a:p>
            <a:r>
              <a:rPr lang="en-US" dirty="0"/>
              <a:t>Hazardous waste pickup in lower basin</a:t>
            </a:r>
          </a:p>
          <a:p>
            <a:r>
              <a:rPr lang="en-US" dirty="0"/>
              <a:t>Support STEM programs</a:t>
            </a:r>
          </a:p>
          <a:p>
            <a:r>
              <a:rPr lang="en-US" dirty="0"/>
              <a:t>Park programs</a:t>
            </a:r>
          </a:p>
          <a:p>
            <a:endParaRPr lang="en-US" dirty="0"/>
          </a:p>
          <a:p>
            <a:endParaRPr lang="en-US" dirty="0"/>
          </a:p>
        </p:txBody>
      </p:sp>
      <p:pic>
        <p:nvPicPr>
          <p:cNvPr id="4" name="Picture 3" descr="A group of people posing for a photo&#10;&#10;Description automatically generated">
            <a:extLst>
              <a:ext uri="{FF2B5EF4-FFF2-40B4-BE49-F238E27FC236}">
                <a16:creationId xmlns:a16="http://schemas.microsoft.com/office/drawing/2014/main" id="{3EDCF5F0-8EB7-9FE9-D403-7F0A141DFA55}"/>
              </a:ext>
            </a:extLst>
          </p:cNvPr>
          <p:cNvPicPr>
            <a:picLocks noChangeAspect="1"/>
          </p:cNvPicPr>
          <p:nvPr/>
        </p:nvPicPr>
        <p:blipFill rotWithShape="1">
          <a:blip r:embed="rId3">
            <a:extLst>
              <a:ext uri="{28A0092B-C50C-407E-A947-70E740481C1C}">
                <a14:useLocalDpi xmlns:a14="http://schemas.microsoft.com/office/drawing/2010/main" val="0"/>
              </a:ext>
            </a:extLst>
          </a:blip>
          <a:srcRect t="31257" b="27541"/>
          <a:stretch/>
        </p:blipFill>
        <p:spPr bwMode="auto">
          <a:xfrm>
            <a:off x="1422400" y="3075815"/>
            <a:ext cx="7315200" cy="2254451"/>
          </a:xfrm>
          <a:prstGeom prst="rect">
            <a:avLst/>
          </a:prstGeom>
          <a:noFill/>
          <a:ln>
            <a:noFill/>
          </a:ln>
        </p:spPr>
      </p:pic>
    </p:spTree>
    <p:extLst>
      <p:ext uri="{BB962C8B-B14F-4D97-AF65-F5344CB8AC3E}">
        <p14:creationId xmlns:p14="http://schemas.microsoft.com/office/powerpoint/2010/main" val="732903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a:extLst>
              <a:ext uri="{FF2B5EF4-FFF2-40B4-BE49-F238E27FC236}">
                <a16:creationId xmlns:a16="http://schemas.microsoft.com/office/drawing/2014/main" id="{063B2FD8-024A-633D-DF3B-B967A4C10DAC}"/>
              </a:ext>
            </a:extLst>
          </p:cNvPr>
          <p:cNvPicPr>
            <a:picLocks noGrp="1" noChangeAspect="1"/>
          </p:cNvPicPr>
          <p:nvPr>
            <p:ph idx="1"/>
          </p:nvPr>
        </p:nvPicPr>
        <p:blipFill rotWithShape="1">
          <a:blip r:embed="rId2"/>
          <a:srcRect l="28414" t="8171" r="27339" b="11419"/>
          <a:stretch/>
        </p:blipFill>
        <p:spPr>
          <a:xfrm>
            <a:off x="3982491" y="0"/>
            <a:ext cx="5303520" cy="5220631"/>
          </a:xfrm>
          <a:prstGeom prst="rect">
            <a:avLst/>
          </a:prstGeom>
        </p:spPr>
      </p:pic>
      <p:sp>
        <p:nvSpPr>
          <p:cNvPr id="5" name="Title 1">
            <a:extLst>
              <a:ext uri="{FF2B5EF4-FFF2-40B4-BE49-F238E27FC236}">
                <a16:creationId xmlns:a16="http://schemas.microsoft.com/office/drawing/2014/main" id="{71255F51-45E9-23EC-5C72-E3C5B5DC33B0}"/>
              </a:ext>
            </a:extLst>
          </p:cNvPr>
          <p:cNvSpPr txBox="1">
            <a:spLocks/>
          </p:cNvSpPr>
          <p:nvPr/>
        </p:nvSpPr>
        <p:spPr>
          <a:xfrm>
            <a:off x="404099" y="1956120"/>
            <a:ext cx="2976509" cy="1133617"/>
          </a:xfrm>
          <a:prstGeom prst="rect">
            <a:avLst/>
          </a:prstGeom>
        </p:spPr>
        <p:txBody>
          <a:bodyPr vert="horz" lIns="91440" tIns="45720" rIns="91440" bIns="45720" rtlCol="0" anchor="b">
            <a:normAutofit/>
          </a:bodyPr>
          <a:lstStyle>
            <a:lvl1pPr algn="ctr" defTabSz="761970" rtl="0" eaLnBrk="1" latinLnBrk="0" hangingPunct="1">
              <a:lnSpc>
                <a:spcPct val="90000"/>
              </a:lnSpc>
              <a:spcBef>
                <a:spcPct val="0"/>
              </a:spcBef>
              <a:buNone/>
              <a:defRPr sz="4400" kern="1200">
                <a:solidFill>
                  <a:srgbClr val="002060"/>
                </a:solidFill>
                <a:latin typeface="Arial" panose="020B0604020202020204" pitchFamily="34" charset="0"/>
                <a:ea typeface="+mj-ea"/>
                <a:cs typeface="Arial" panose="020B0604020202020204" pitchFamily="34" charset="0"/>
              </a:defRPr>
            </a:lvl1pPr>
          </a:lstStyle>
          <a:p>
            <a:pPr algn="l" defTabSz="914400"/>
            <a:r>
              <a:rPr lang="en-US" sz="4800" dirty="0">
                <a:solidFill>
                  <a:schemeClr val="tx1"/>
                </a:solidFill>
                <a:latin typeface="+mj-lt"/>
                <a:cs typeface="+mj-cs"/>
              </a:rPr>
              <a:t>Outreach</a:t>
            </a:r>
            <a:br>
              <a:rPr lang="en-US" sz="1800" dirty="0">
                <a:solidFill>
                  <a:schemeClr val="tx1"/>
                </a:solidFill>
                <a:latin typeface="+mj-lt"/>
                <a:cs typeface="+mj-cs"/>
              </a:rPr>
            </a:br>
            <a:r>
              <a:rPr lang="en-US" sz="1800" dirty="0">
                <a:solidFill>
                  <a:schemeClr val="tx1"/>
                </a:solidFill>
                <a:latin typeface="+mj-lt"/>
                <a:cs typeface="+mj-cs"/>
                <a:hlinkClick r:id="rId3"/>
              </a:rPr>
              <a:t>www.sariverauthority.org</a:t>
            </a:r>
            <a:r>
              <a:rPr lang="en-US" sz="1800" dirty="0">
                <a:solidFill>
                  <a:schemeClr val="tx1"/>
                </a:solidFill>
                <a:latin typeface="+mj-lt"/>
                <a:cs typeface="+mj-cs"/>
              </a:rPr>
              <a:t> </a:t>
            </a:r>
          </a:p>
        </p:txBody>
      </p:sp>
    </p:spTree>
    <p:extLst>
      <p:ext uri="{BB962C8B-B14F-4D97-AF65-F5344CB8AC3E}">
        <p14:creationId xmlns:p14="http://schemas.microsoft.com/office/powerpoint/2010/main" val="14639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lstStyle/>
          <a:p>
            <a:r>
              <a:rPr lang="en-US" dirty="0"/>
              <a:t>The Texas Clean Rivers Program is statewide program to conduct monitoring, assessments and have stakeholder participation </a:t>
            </a:r>
          </a:p>
          <a:p>
            <a:r>
              <a:rPr lang="en-US" dirty="0"/>
              <a:t>Administered by the Texas Commission on Environmental Quality (TCEQ)</a:t>
            </a:r>
          </a:p>
          <a:p>
            <a:pPr marL="0" indent="0">
              <a:buNone/>
            </a:pPr>
            <a:endParaRPr lang="en-US" dirty="0"/>
          </a:p>
        </p:txBody>
      </p:sp>
    </p:spTree>
    <p:extLst>
      <p:ext uri="{BB962C8B-B14F-4D97-AF65-F5344CB8AC3E}">
        <p14:creationId xmlns:p14="http://schemas.microsoft.com/office/powerpoint/2010/main" val="3230715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in a boat in a river surrounded by trees&#10;&#10;Description automatically generated">
            <a:extLst>
              <a:ext uri="{FF2B5EF4-FFF2-40B4-BE49-F238E27FC236}">
                <a16:creationId xmlns:a16="http://schemas.microsoft.com/office/drawing/2014/main" id="{107A623B-AA19-3BBF-028A-F1C412507BE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439" b="1519"/>
          <a:stretch/>
        </p:blipFill>
        <p:spPr>
          <a:xfrm>
            <a:off x="0" y="-254832"/>
            <a:ext cx="10241280" cy="5449656"/>
          </a:xfrm>
        </p:spPr>
      </p:pic>
      <p:sp>
        <p:nvSpPr>
          <p:cNvPr id="6" name="TextBox 5">
            <a:extLst>
              <a:ext uri="{FF2B5EF4-FFF2-40B4-BE49-F238E27FC236}">
                <a16:creationId xmlns:a16="http://schemas.microsoft.com/office/drawing/2014/main" id="{B8B84AF2-75B6-1E5C-E18C-0CEA43ABF90C}"/>
              </a:ext>
            </a:extLst>
          </p:cNvPr>
          <p:cNvSpPr txBox="1"/>
          <p:nvPr/>
        </p:nvSpPr>
        <p:spPr>
          <a:xfrm>
            <a:off x="3132945" y="3983074"/>
            <a:ext cx="4646950" cy="1015663"/>
          </a:xfrm>
          <a:prstGeom prst="rect">
            <a:avLst/>
          </a:prstGeom>
          <a:noFill/>
        </p:spPr>
        <p:txBody>
          <a:bodyPr wrap="square">
            <a:spAutoFit/>
          </a:bodyPr>
          <a:lstStyle/>
          <a:p>
            <a:r>
              <a:rPr lang="en-US" sz="6000" b="1" dirty="0">
                <a:solidFill>
                  <a:schemeClr val="bg1"/>
                </a:solidFill>
              </a:rPr>
              <a:t>Thank You</a:t>
            </a:r>
          </a:p>
        </p:txBody>
      </p:sp>
    </p:spTree>
    <p:extLst>
      <p:ext uri="{BB962C8B-B14F-4D97-AF65-F5344CB8AC3E}">
        <p14:creationId xmlns:p14="http://schemas.microsoft.com/office/powerpoint/2010/main" val="1772742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A21D2-AA10-3EA6-2DDA-17534ADB66CE}"/>
              </a:ext>
            </a:extLst>
          </p:cNvPr>
          <p:cNvSpPr>
            <a:spLocks noGrp="1"/>
          </p:cNvSpPr>
          <p:nvPr>
            <p:ph type="title"/>
          </p:nvPr>
        </p:nvSpPr>
        <p:spPr/>
        <p:txBody>
          <a:bodyPr/>
          <a:lstStyle/>
          <a:p>
            <a:r>
              <a:rPr lang="en-US" dirty="0"/>
              <a:t>Questionnaires</a:t>
            </a:r>
          </a:p>
        </p:txBody>
      </p:sp>
      <p:sp>
        <p:nvSpPr>
          <p:cNvPr id="3" name="Content Placeholder 2">
            <a:extLst>
              <a:ext uri="{FF2B5EF4-FFF2-40B4-BE49-F238E27FC236}">
                <a16:creationId xmlns:a16="http://schemas.microsoft.com/office/drawing/2014/main" id="{6F429181-9DF2-3D70-8144-285E0CBAE880}"/>
              </a:ext>
            </a:extLst>
          </p:cNvPr>
          <p:cNvSpPr>
            <a:spLocks noGrp="1"/>
          </p:cNvSpPr>
          <p:nvPr>
            <p:ph idx="1"/>
          </p:nvPr>
        </p:nvSpPr>
        <p:spPr/>
        <p:txBody>
          <a:bodyPr>
            <a:normAutofit fontScale="85000" lnSpcReduction="20000"/>
          </a:bodyPr>
          <a:lstStyle/>
          <a:p>
            <a:r>
              <a:rPr lang="en-US" dirty="0"/>
              <a:t>Stream restoration</a:t>
            </a:r>
          </a:p>
          <a:p>
            <a:r>
              <a:rPr lang="en-US" dirty="0"/>
              <a:t>Watershed protection plans</a:t>
            </a:r>
          </a:p>
          <a:p>
            <a:r>
              <a:rPr lang="en-US" dirty="0"/>
              <a:t>Non-point source pollution issues</a:t>
            </a:r>
          </a:p>
          <a:p>
            <a:r>
              <a:rPr lang="en-US" dirty="0"/>
              <a:t>Illegal dumping</a:t>
            </a:r>
          </a:p>
          <a:p>
            <a:r>
              <a:rPr lang="en-US" dirty="0"/>
              <a:t>Invasive species</a:t>
            </a:r>
          </a:p>
          <a:p>
            <a:r>
              <a:rPr lang="en-US" dirty="0"/>
              <a:t>Fish and benthic communities in the San Antonio River Basin</a:t>
            </a:r>
          </a:p>
          <a:p>
            <a:r>
              <a:rPr lang="en-US" dirty="0"/>
              <a:t>Lower basin water pollution</a:t>
            </a:r>
          </a:p>
          <a:p>
            <a:r>
              <a:rPr lang="en-US" dirty="0"/>
              <a:t>Environmental flows </a:t>
            </a:r>
          </a:p>
          <a:p>
            <a:endParaRPr lang="en-US" dirty="0"/>
          </a:p>
          <a:p>
            <a:endParaRPr lang="en-US" dirty="0"/>
          </a:p>
          <a:p>
            <a:endParaRPr lang="en-US" dirty="0"/>
          </a:p>
        </p:txBody>
      </p:sp>
    </p:spTree>
    <p:extLst>
      <p:ext uri="{BB962C8B-B14F-4D97-AF65-F5344CB8AC3E}">
        <p14:creationId xmlns:p14="http://schemas.microsoft.com/office/powerpoint/2010/main" val="248453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iver with trees and a bridge&#10;&#10;Description automatically generated">
            <a:extLst>
              <a:ext uri="{FF2B5EF4-FFF2-40B4-BE49-F238E27FC236}">
                <a16:creationId xmlns:a16="http://schemas.microsoft.com/office/drawing/2014/main" id="{BFB520E3-5EE9-B4EF-D466-CEB5142866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0" t="22536" r="2790" b="10435"/>
          <a:stretch/>
        </p:blipFill>
        <p:spPr>
          <a:xfrm>
            <a:off x="-264160" y="0"/>
            <a:ext cx="10515600" cy="5286375"/>
          </a:xfrm>
          <a:prstGeom prst="rect">
            <a:avLst/>
          </a:prstGeom>
        </p:spPr>
      </p:pic>
      <p:sp>
        <p:nvSpPr>
          <p:cNvPr id="5" name="Title 4">
            <a:extLst>
              <a:ext uri="{FF2B5EF4-FFF2-40B4-BE49-F238E27FC236}">
                <a16:creationId xmlns:a16="http://schemas.microsoft.com/office/drawing/2014/main" id="{0BEA375D-79F2-71EB-9308-0E02E923D522}"/>
              </a:ext>
            </a:extLst>
          </p:cNvPr>
          <p:cNvSpPr>
            <a:spLocks noGrp="1"/>
          </p:cNvSpPr>
          <p:nvPr>
            <p:ph type="title"/>
          </p:nvPr>
        </p:nvSpPr>
        <p:spPr>
          <a:xfrm>
            <a:off x="0" y="3748220"/>
            <a:ext cx="10251439" cy="1104636"/>
          </a:xfrm>
        </p:spPr>
        <p:txBody>
          <a:bodyPr>
            <a:normAutofit/>
          </a:bodyPr>
          <a:lstStyle/>
          <a:p>
            <a:r>
              <a:rPr lang="en-US" sz="2000" b="1" dirty="0">
                <a:solidFill>
                  <a:schemeClr val="bg1"/>
                </a:solidFill>
              </a:rPr>
              <a:t>Rebecca Reeves</a:t>
            </a:r>
            <a:br>
              <a:rPr lang="en-US" sz="2000" b="1" dirty="0">
                <a:solidFill>
                  <a:schemeClr val="bg1"/>
                </a:solidFill>
              </a:rPr>
            </a:br>
            <a:r>
              <a:rPr lang="en-US" sz="2000" b="1" dirty="0">
                <a:solidFill>
                  <a:schemeClr val="bg1"/>
                </a:solidFill>
              </a:rPr>
              <a:t>Senior Quality Assurance and Monitoring Scientist</a:t>
            </a:r>
            <a:br>
              <a:rPr lang="en-US" sz="2000" b="1" dirty="0">
                <a:solidFill>
                  <a:schemeClr val="bg1"/>
                </a:solidFill>
              </a:rPr>
            </a:br>
            <a:r>
              <a:rPr lang="en-US" sz="2000" b="1" u="sng" dirty="0">
                <a:solidFill>
                  <a:schemeClr val="bg1"/>
                </a:solidFill>
              </a:rPr>
              <a:t>rreeves@sariverauthority.org</a:t>
            </a:r>
          </a:p>
        </p:txBody>
      </p:sp>
      <p:sp>
        <p:nvSpPr>
          <p:cNvPr id="8" name="Title 4">
            <a:extLst>
              <a:ext uri="{FF2B5EF4-FFF2-40B4-BE49-F238E27FC236}">
                <a16:creationId xmlns:a16="http://schemas.microsoft.com/office/drawing/2014/main" id="{5AF40125-E2F1-DCCF-A57C-1891BFC8369C}"/>
              </a:ext>
            </a:extLst>
          </p:cNvPr>
          <p:cNvSpPr txBox="1">
            <a:spLocks/>
          </p:cNvSpPr>
          <p:nvPr/>
        </p:nvSpPr>
        <p:spPr>
          <a:xfrm>
            <a:off x="0" y="428625"/>
            <a:ext cx="10251440" cy="1104636"/>
          </a:xfrm>
          <a:prstGeom prst="rect">
            <a:avLst/>
          </a:prstGeom>
        </p:spPr>
        <p:txBody>
          <a:bodyPr vert="horz" lIns="91440" tIns="45720" rIns="91440" bIns="45720" rtlCol="0" anchor="ctr">
            <a:normAutofit fontScale="97500"/>
          </a:bodyPr>
          <a:lstStyle>
            <a:lvl1pPr algn="ctr" defTabSz="761970" rtl="0" eaLnBrk="1" latinLnBrk="0" hangingPunct="1">
              <a:lnSpc>
                <a:spcPct val="90000"/>
              </a:lnSpc>
              <a:spcBef>
                <a:spcPct val="0"/>
              </a:spcBef>
              <a:buNone/>
              <a:defRPr sz="4400" kern="1200">
                <a:solidFill>
                  <a:srgbClr val="002060"/>
                </a:solidFill>
                <a:latin typeface="Arial" panose="020B0604020202020204" pitchFamily="34" charset="0"/>
                <a:ea typeface="+mj-ea"/>
                <a:cs typeface="Arial" panose="020B0604020202020204" pitchFamily="34" charset="0"/>
              </a:defRPr>
            </a:lvl1pPr>
          </a:lstStyle>
          <a:p>
            <a:r>
              <a:rPr lang="en-US" sz="4800" b="1" dirty="0">
                <a:solidFill>
                  <a:schemeClr val="bg1"/>
                </a:solidFill>
              </a:rPr>
              <a:t>Questions?</a:t>
            </a:r>
            <a:endParaRPr lang="en-US" sz="4800" b="1" u="sng" dirty="0">
              <a:solidFill>
                <a:schemeClr val="bg1"/>
              </a:solidFill>
            </a:endParaRPr>
          </a:p>
        </p:txBody>
      </p:sp>
    </p:spTree>
    <p:extLst>
      <p:ext uri="{BB962C8B-B14F-4D97-AF65-F5344CB8AC3E}">
        <p14:creationId xmlns:p14="http://schemas.microsoft.com/office/powerpoint/2010/main" val="1184196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FCC7-E4BA-1213-8130-D32D901B30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29182D-5BF0-CE82-AAFD-25378E63D0F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41969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2">
            <a:extLst>
              <a:ext uri="{FF2B5EF4-FFF2-40B4-BE49-F238E27FC236}">
                <a16:creationId xmlns:a16="http://schemas.microsoft.com/office/drawing/2014/main" id="{51955D17-48AE-301C-BC38-4A4C29732030}"/>
              </a:ext>
            </a:extLst>
          </p:cNvPr>
          <p:cNvGraphicFramePr>
            <a:graphicFrameLocks noGrp="1"/>
          </p:cNvGraphicFramePr>
          <p:nvPr>
            <p:ph idx="1"/>
            <p:extLst>
              <p:ext uri="{D42A27DB-BD31-4B8C-83A1-F6EECF244321}">
                <p14:modId xmlns:p14="http://schemas.microsoft.com/office/powerpoint/2010/main" val="2799615457"/>
              </p:ext>
            </p:extLst>
          </p:nvPr>
        </p:nvGraphicFramePr>
        <p:xfrm>
          <a:off x="-1010557" y="185057"/>
          <a:ext cx="8763000" cy="5115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a:extLst>
              <a:ext uri="{FF2B5EF4-FFF2-40B4-BE49-F238E27FC236}">
                <a16:creationId xmlns:a16="http://schemas.microsoft.com/office/drawing/2014/main" id="{2D9A0DB2-78E4-C293-D630-6FD562A9B875}"/>
              </a:ext>
            </a:extLst>
          </p:cNvPr>
          <p:cNvSpPr txBox="1">
            <a:spLocks/>
          </p:cNvSpPr>
          <p:nvPr/>
        </p:nvSpPr>
        <p:spPr>
          <a:xfrm>
            <a:off x="4939601" y="652768"/>
            <a:ext cx="4319323" cy="1387366"/>
          </a:xfrm>
          <a:prstGeom prst="rect">
            <a:avLst/>
          </a:prstGeom>
        </p:spPr>
        <p:txBody>
          <a:bodyPr>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3200" kern="1200">
                <a:solidFill>
                  <a:schemeClr val="accent3">
                    <a:lumMod val="50000"/>
                  </a:schemeClr>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2800" kern="1200">
                <a:solidFill>
                  <a:schemeClr val="accent3">
                    <a:lumMod val="50000"/>
                  </a:schemeClr>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accent3">
                    <a:lumMod val="50000"/>
                  </a:schemeClr>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lvl="1"/>
            <a:r>
              <a:rPr lang="en-US" sz="2000" dirty="0"/>
              <a:t>Coordinated monitoring plan</a:t>
            </a:r>
          </a:p>
          <a:p>
            <a:pPr lvl="1"/>
            <a:r>
              <a:rPr lang="en-US" sz="2000" dirty="0"/>
              <a:t>Quality assurance project plan</a:t>
            </a:r>
          </a:p>
          <a:p>
            <a:pPr lvl="1"/>
            <a:endParaRPr lang="en-US" dirty="0"/>
          </a:p>
        </p:txBody>
      </p:sp>
      <p:sp>
        <p:nvSpPr>
          <p:cNvPr id="7" name="Content Placeholder 6">
            <a:extLst>
              <a:ext uri="{FF2B5EF4-FFF2-40B4-BE49-F238E27FC236}">
                <a16:creationId xmlns:a16="http://schemas.microsoft.com/office/drawing/2014/main" id="{4CAD4196-14EE-F8BE-F353-EE656803DE1A}"/>
              </a:ext>
            </a:extLst>
          </p:cNvPr>
          <p:cNvSpPr txBox="1">
            <a:spLocks/>
          </p:cNvSpPr>
          <p:nvPr/>
        </p:nvSpPr>
        <p:spPr>
          <a:xfrm>
            <a:off x="5516241" y="2857500"/>
            <a:ext cx="4319324" cy="1839310"/>
          </a:xfrm>
          <a:prstGeom prst="rect">
            <a:avLst/>
          </a:prstGeom>
        </p:spPr>
        <p:txBody>
          <a:bodyPr/>
          <a:lstStyle>
            <a:lvl1pPr marL="190492" indent="-190492" algn="l" defTabSz="761970" rtl="0" eaLnBrk="1" latinLnBrk="0" hangingPunct="1">
              <a:lnSpc>
                <a:spcPct val="90000"/>
              </a:lnSpc>
              <a:spcBef>
                <a:spcPts val="833"/>
              </a:spcBef>
              <a:buFont typeface="Arial" panose="020B0604020202020204" pitchFamily="34" charset="0"/>
              <a:buChar char="•"/>
              <a:defRPr sz="3200" kern="1200">
                <a:solidFill>
                  <a:schemeClr val="accent3">
                    <a:lumMod val="50000"/>
                  </a:schemeClr>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2800" kern="1200">
                <a:solidFill>
                  <a:schemeClr val="accent3">
                    <a:lumMod val="50000"/>
                  </a:schemeClr>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accent3">
                    <a:lumMod val="50000"/>
                  </a:schemeClr>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lvl="1"/>
            <a:r>
              <a:rPr lang="en-US" sz="2000" dirty="0"/>
              <a:t>Collecting the sample </a:t>
            </a:r>
          </a:p>
          <a:p>
            <a:pPr lvl="1"/>
            <a:r>
              <a:rPr lang="en-US" sz="2000" dirty="0"/>
              <a:t>Laboratory analysis</a:t>
            </a:r>
          </a:p>
          <a:p>
            <a:pPr lvl="1"/>
            <a:r>
              <a:rPr lang="en-US" sz="2000" dirty="0"/>
              <a:t>Quality assurance </a:t>
            </a:r>
          </a:p>
          <a:p>
            <a:pPr lvl="1"/>
            <a:r>
              <a:rPr lang="en-US" sz="2000" dirty="0"/>
              <a:t>Data management </a:t>
            </a:r>
          </a:p>
          <a:p>
            <a:endParaRPr lang="en-US" dirty="0"/>
          </a:p>
        </p:txBody>
      </p:sp>
    </p:spTree>
    <p:extLst>
      <p:ext uri="{BB962C8B-B14F-4D97-AF65-F5344CB8AC3E}">
        <p14:creationId xmlns:p14="http://schemas.microsoft.com/office/powerpoint/2010/main" val="419748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San Antonio River Authority</a:t>
            </a:r>
          </a:p>
        </p:txBody>
      </p:sp>
      <p:sp>
        <p:nvSpPr>
          <p:cNvPr id="3" name="Content Placeholder 2"/>
          <p:cNvSpPr>
            <a:spLocks noGrp="1"/>
          </p:cNvSpPr>
          <p:nvPr>
            <p:ph idx="1"/>
          </p:nvPr>
        </p:nvSpPr>
        <p:spPr/>
        <p:txBody>
          <a:bodyPr/>
          <a:lstStyle/>
          <a:p>
            <a:r>
              <a:rPr lang="en-US" dirty="0"/>
              <a:t>As part of the CRP, SARA staff work with our partners to monitor the entire basin:</a:t>
            </a:r>
          </a:p>
          <a:p>
            <a:pPr lvl="1"/>
            <a:r>
              <a:rPr lang="en-US" dirty="0"/>
              <a:t>Bandera County River Authority and Groundwater District</a:t>
            </a:r>
          </a:p>
          <a:p>
            <a:pPr lvl="1"/>
            <a:r>
              <a:rPr lang="en-US" dirty="0"/>
              <a:t>City of Boerne (have not sampled this year due to construction on HWY 46).</a:t>
            </a:r>
          </a:p>
          <a:p>
            <a:pPr marL="380985" lvl="1" indent="0">
              <a:buNone/>
            </a:pPr>
            <a:endParaRPr lang="en-US" dirty="0"/>
          </a:p>
          <a:p>
            <a:pPr marL="380985" lvl="1" indent="0">
              <a:buNone/>
            </a:pPr>
            <a:endParaRPr lang="en-US" dirty="0"/>
          </a:p>
        </p:txBody>
      </p:sp>
    </p:spTree>
    <p:extLst>
      <p:ext uri="{BB962C8B-B14F-4D97-AF65-F5344CB8AC3E}">
        <p14:creationId xmlns:p14="http://schemas.microsoft.com/office/powerpoint/2010/main" val="1943583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A71BA-C8ED-7D27-AFF4-ABD661B6B0F8}"/>
              </a:ext>
            </a:extLst>
          </p:cNvPr>
          <p:cNvPicPr>
            <a:picLocks noChangeAspect="1"/>
          </p:cNvPicPr>
          <p:nvPr/>
        </p:nvPicPr>
        <p:blipFill rotWithShape="1">
          <a:blip r:embed="rId3"/>
          <a:srcRect l="27134" t="16181" r="16179" b="2975"/>
          <a:stretch/>
        </p:blipFill>
        <p:spPr>
          <a:xfrm>
            <a:off x="1351436" y="0"/>
            <a:ext cx="7457127" cy="5760720"/>
          </a:xfrm>
          <a:prstGeom prst="rect">
            <a:avLst/>
          </a:prstGeom>
        </p:spPr>
      </p:pic>
    </p:spTree>
    <p:extLst>
      <p:ext uri="{BB962C8B-B14F-4D97-AF65-F5344CB8AC3E}">
        <p14:creationId xmlns:p14="http://schemas.microsoft.com/office/powerpoint/2010/main" val="745723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545D-2F8E-AE8E-4214-06C5ADB2A7CC}"/>
              </a:ext>
            </a:extLst>
          </p:cNvPr>
          <p:cNvSpPr>
            <a:spLocks noGrp="1"/>
          </p:cNvSpPr>
          <p:nvPr>
            <p:ph type="title"/>
          </p:nvPr>
        </p:nvSpPr>
        <p:spPr/>
        <p:txBody>
          <a:bodyPr/>
          <a:lstStyle/>
          <a:p>
            <a:r>
              <a:rPr lang="en-US" dirty="0"/>
              <a:t>FY 24Clean Rivers Program</a:t>
            </a:r>
          </a:p>
        </p:txBody>
      </p:sp>
      <p:graphicFrame>
        <p:nvGraphicFramePr>
          <p:cNvPr id="4" name="Table 4">
            <a:extLst>
              <a:ext uri="{FF2B5EF4-FFF2-40B4-BE49-F238E27FC236}">
                <a16:creationId xmlns:a16="http://schemas.microsoft.com/office/drawing/2014/main" id="{F0C55D12-3AE9-9CBC-A04B-AE797FE5A340}"/>
              </a:ext>
            </a:extLst>
          </p:cNvPr>
          <p:cNvGraphicFramePr>
            <a:graphicFrameLocks noGrp="1"/>
          </p:cNvGraphicFramePr>
          <p:nvPr>
            <p:ph idx="1"/>
            <p:extLst>
              <p:ext uri="{D42A27DB-BD31-4B8C-83A1-F6EECF244321}">
                <p14:modId xmlns:p14="http://schemas.microsoft.com/office/powerpoint/2010/main" val="3823152873"/>
              </p:ext>
            </p:extLst>
          </p:nvPr>
        </p:nvGraphicFramePr>
        <p:xfrm>
          <a:off x="698500" y="1172482"/>
          <a:ext cx="8763000" cy="4023360"/>
        </p:xfrm>
        <a:graphic>
          <a:graphicData uri="http://schemas.openxmlformats.org/drawingml/2006/table">
            <a:tbl>
              <a:tblPr firstRow="1" bandRow="1">
                <a:tableStyleId>{5C22544A-7EE6-4342-B048-85BDC9FD1C3A}</a:tableStyleId>
              </a:tblPr>
              <a:tblGrid>
                <a:gridCol w="5974443">
                  <a:extLst>
                    <a:ext uri="{9D8B030D-6E8A-4147-A177-3AD203B41FA5}">
                      <a16:colId xmlns:a16="http://schemas.microsoft.com/office/drawing/2014/main" val="1479883215"/>
                    </a:ext>
                  </a:extLst>
                </a:gridCol>
                <a:gridCol w="2788557">
                  <a:extLst>
                    <a:ext uri="{9D8B030D-6E8A-4147-A177-3AD203B41FA5}">
                      <a16:colId xmlns:a16="http://schemas.microsoft.com/office/drawing/2014/main" val="2913174661"/>
                    </a:ext>
                  </a:extLst>
                </a:gridCol>
              </a:tblGrid>
              <a:tr h="640080">
                <a:tc gridSpan="2">
                  <a:txBody>
                    <a:bodyPr/>
                    <a:lstStyle/>
                    <a:p>
                      <a:pPr lvl="1" algn="ctr"/>
                      <a:r>
                        <a:rPr lang="en-US" sz="2400" dirty="0"/>
                        <a:t>Routine Monitoring</a:t>
                      </a:r>
                    </a:p>
                  </a:txBody>
                  <a:tcPr anchor="ctr"/>
                </a:tc>
                <a:tc hMerge="1">
                  <a:txBody>
                    <a:bodyPr/>
                    <a:lstStyle/>
                    <a:p>
                      <a:endParaRPr lang="en-US" dirty="0"/>
                    </a:p>
                  </a:txBody>
                  <a:tcPr/>
                </a:tc>
                <a:extLst>
                  <a:ext uri="{0D108BD9-81ED-4DB2-BD59-A6C34878D82A}">
                    <a16:rowId xmlns:a16="http://schemas.microsoft.com/office/drawing/2014/main" val="3134315013"/>
                  </a:ext>
                </a:extLst>
              </a:tr>
              <a:tr h="640080">
                <a:tc>
                  <a:txBody>
                    <a:bodyPr/>
                    <a:lstStyle/>
                    <a:p>
                      <a:r>
                        <a:rPr lang="en-US" sz="2400" dirty="0"/>
                        <a:t>San Antonio River Authority</a:t>
                      </a:r>
                    </a:p>
                  </a:txBody>
                  <a:tcPr anchor="ctr"/>
                </a:tc>
                <a:tc>
                  <a:txBody>
                    <a:bodyPr/>
                    <a:lstStyle/>
                    <a:p>
                      <a:r>
                        <a:rPr lang="en-US" sz="2400" dirty="0"/>
                        <a:t>57 Sites</a:t>
                      </a:r>
                    </a:p>
                  </a:txBody>
                  <a:tcPr anchor="ctr"/>
                </a:tc>
                <a:extLst>
                  <a:ext uri="{0D108BD9-81ED-4DB2-BD59-A6C34878D82A}">
                    <a16:rowId xmlns:a16="http://schemas.microsoft.com/office/drawing/2014/main" val="3209484200"/>
                  </a:ext>
                </a:extLst>
              </a:tr>
              <a:tr h="640080">
                <a:tc>
                  <a:txBody>
                    <a:bodyPr/>
                    <a:lstStyle/>
                    <a:p>
                      <a:r>
                        <a:rPr lang="en-US" sz="2400" dirty="0"/>
                        <a:t>Bandera River Authority and Groundwater District </a:t>
                      </a:r>
                    </a:p>
                  </a:txBody>
                  <a:tcPr anchor="ctr"/>
                </a:tc>
                <a:tc>
                  <a:txBody>
                    <a:bodyPr/>
                    <a:lstStyle/>
                    <a:p>
                      <a:r>
                        <a:rPr lang="en-US" sz="2400" dirty="0"/>
                        <a:t>16 Sites</a:t>
                      </a:r>
                    </a:p>
                  </a:txBody>
                  <a:tcPr anchor="ctr"/>
                </a:tc>
                <a:extLst>
                  <a:ext uri="{0D108BD9-81ED-4DB2-BD59-A6C34878D82A}">
                    <a16:rowId xmlns:a16="http://schemas.microsoft.com/office/drawing/2014/main" val="505718495"/>
                  </a:ext>
                </a:extLst>
              </a:tr>
              <a:tr h="640080">
                <a:tc>
                  <a:txBody>
                    <a:bodyPr/>
                    <a:lstStyle/>
                    <a:p>
                      <a:r>
                        <a:rPr lang="en-US" sz="2400" dirty="0"/>
                        <a:t>City of Boerne</a:t>
                      </a:r>
                    </a:p>
                  </a:txBody>
                  <a:tcPr anchor="ctr"/>
                </a:tc>
                <a:tc>
                  <a:txBody>
                    <a:bodyPr/>
                    <a:lstStyle/>
                    <a:p>
                      <a:r>
                        <a:rPr lang="en-US" sz="2400" dirty="0"/>
                        <a:t>1 Site</a:t>
                      </a:r>
                    </a:p>
                  </a:txBody>
                  <a:tcPr anchor="ctr"/>
                </a:tc>
                <a:extLst>
                  <a:ext uri="{0D108BD9-81ED-4DB2-BD59-A6C34878D82A}">
                    <a16:rowId xmlns:a16="http://schemas.microsoft.com/office/drawing/2014/main" val="2579682680"/>
                  </a:ext>
                </a:extLst>
              </a:tr>
              <a:tr h="640080">
                <a:tc>
                  <a:txBody>
                    <a:bodyPr/>
                    <a:lstStyle/>
                    <a:p>
                      <a:r>
                        <a:rPr lang="en-US" sz="2400" dirty="0"/>
                        <a:t>TCEQ (Local Office)</a:t>
                      </a:r>
                    </a:p>
                  </a:txBody>
                  <a:tcPr anchor="ctr"/>
                </a:tc>
                <a:tc>
                  <a:txBody>
                    <a:bodyPr/>
                    <a:lstStyle/>
                    <a:p>
                      <a:r>
                        <a:rPr lang="en-US" sz="2400" dirty="0"/>
                        <a:t>6 Sites</a:t>
                      </a:r>
                    </a:p>
                  </a:txBody>
                  <a:tcPr anchor="ctr"/>
                </a:tc>
                <a:extLst>
                  <a:ext uri="{0D108BD9-81ED-4DB2-BD59-A6C34878D82A}">
                    <a16:rowId xmlns:a16="http://schemas.microsoft.com/office/drawing/2014/main" val="1998626158"/>
                  </a:ext>
                </a:extLst>
              </a:tr>
              <a:tr h="640080">
                <a:tc>
                  <a:txBody>
                    <a:bodyPr/>
                    <a:lstStyle/>
                    <a:p>
                      <a:r>
                        <a:rPr lang="en-US" sz="2400" dirty="0"/>
                        <a:t>Guadalupe-Blanco River Authority</a:t>
                      </a:r>
                    </a:p>
                  </a:txBody>
                  <a:tcPr anchor="ctr"/>
                </a:tc>
                <a:tc>
                  <a:txBody>
                    <a:bodyPr/>
                    <a:lstStyle/>
                    <a:p>
                      <a:r>
                        <a:rPr lang="en-US" sz="2400" dirty="0"/>
                        <a:t>1 Site</a:t>
                      </a:r>
                    </a:p>
                  </a:txBody>
                  <a:tcPr anchor="ctr"/>
                </a:tc>
                <a:extLst>
                  <a:ext uri="{0D108BD9-81ED-4DB2-BD59-A6C34878D82A}">
                    <a16:rowId xmlns:a16="http://schemas.microsoft.com/office/drawing/2014/main" val="2314348630"/>
                  </a:ext>
                </a:extLst>
              </a:tr>
            </a:tbl>
          </a:graphicData>
        </a:graphic>
      </p:graphicFrame>
    </p:spTree>
    <p:extLst>
      <p:ext uri="{BB962C8B-B14F-4D97-AF65-F5344CB8AC3E}">
        <p14:creationId xmlns:p14="http://schemas.microsoft.com/office/powerpoint/2010/main" val="3576058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30A5-DBC9-0967-767A-DFFB4AC2EA60}"/>
              </a:ext>
            </a:extLst>
          </p:cNvPr>
          <p:cNvSpPr>
            <a:spLocks noGrp="1"/>
          </p:cNvSpPr>
          <p:nvPr>
            <p:ph type="title"/>
          </p:nvPr>
        </p:nvSpPr>
        <p:spPr/>
        <p:txBody>
          <a:bodyPr>
            <a:normAutofit fontScale="90000"/>
          </a:bodyPr>
          <a:lstStyle/>
          <a:p>
            <a:r>
              <a:rPr lang="en-US" dirty="0"/>
              <a:t>Clean Rivers Program Routine Monitoring</a:t>
            </a:r>
          </a:p>
        </p:txBody>
      </p:sp>
      <p:sp>
        <p:nvSpPr>
          <p:cNvPr id="3" name="Content Placeholder 2">
            <a:extLst>
              <a:ext uri="{FF2B5EF4-FFF2-40B4-BE49-F238E27FC236}">
                <a16:creationId xmlns:a16="http://schemas.microsoft.com/office/drawing/2014/main" id="{041EAB5F-1F1A-B8B2-F8D4-C540295D930B}"/>
              </a:ext>
            </a:extLst>
          </p:cNvPr>
          <p:cNvSpPr>
            <a:spLocks noGrp="1"/>
          </p:cNvSpPr>
          <p:nvPr>
            <p:ph sz="half" idx="1"/>
          </p:nvPr>
        </p:nvSpPr>
        <p:spPr/>
        <p:txBody>
          <a:bodyPr>
            <a:normAutofit lnSpcReduction="10000"/>
          </a:bodyPr>
          <a:lstStyle/>
          <a:p>
            <a:r>
              <a:rPr lang="en-US" dirty="0"/>
              <a:t>Nitrate nitrogen</a:t>
            </a:r>
          </a:p>
          <a:p>
            <a:r>
              <a:rPr lang="en-US" dirty="0"/>
              <a:t>Nitrite nitrogen</a:t>
            </a:r>
          </a:p>
          <a:p>
            <a:r>
              <a:rPr lang="en-US" dirty="0"/>
              <a:t>Total phosphorus</a:t>
            </a:r>
          </a:p>
          <a:p>
            <a:r>
              <a:rPr lang="en-US" dirty="0"/>
              <a:t>Total </a:t>
            </a:r>
            <a:r>
              <a:rPr lang="en-US" dirty="0" err="1"/>
              <a:t>kjeldahl</a:t>
            </a:r>
            <a:r>
              <a:rPr lang="en-US" dirty="0"/>
              <a:t> nitrogen</a:t>
            </a:r>
          </a:p>
          <a:p>
            <a:r>
              <a:rPr lang="en-US" dirty="0"/>
              <a:t>Ammonia nitrogen</a:t>
            </a:r>
          </a:p>
          <a:p>
            <a:r>
              <a:rPr lang="en-US" dirty="0"/>
              <a:t>Chlorophyll-a</a:t>
            </a:r>
          </a:p>
          <a:p>
            <a:r>
              <a:rPr lang="en-US" dirty="0"/>
              <a:t>Pheophytin </a:t>
            </a:r>
          </a:p>
        </p:txBody>
      </p:sp>
      <p:sp>
        <p:nvSpPr>
          <p:cNvPr id="4" name="Content Placeholder 3">
            <a:extLst>
              <a:ext uri="{FF2B5EF4-FFF2-40B4-BE49-F238E27FC236}">
                <a16:creationId xmlns:a16="http://schemas.microsoft.com/office/drawing/2014/main" id="{204E57B7-8906-EE15-B1FF-901C506334CF}"/>
              </a:ext>
            </a:extLst>
          </p:cNvPr>
          <p:cNvSpPr>
            <a:spLocks noGrp="1"/>
          </p:cNvSpPr>
          <p:nvPr>
            <p:ph sz="half" idx="2"/>
          </p:nvPr>
        </p:nvSpPr>
        <p:spPr/>
        <p:txBody>
          <a:bodyPr>
            <a:normAutofit fontScale="85000" lnSpcReduction="20000"/>
          </a:bodyPr>
          <a:lstStyle/>
          <a:p>
            <a:r>
              <a:rPr lang="en-US" i="1" dirty="0"/>
              <a:t>E. coli </a:t>
            </a:r>
            <a:r>
              <a:rPr lang="en-US" dirty="0"/>
              <a:t>bacteria</a:t>
            </a:r>
          </a:p>
          <a:p>
            <a:r>
              <a:rPr lang="en-US" dirty="0"/>
              <a:t>Sulfate</a:t>
            </a:r>
          </a:p>
          <a:p>
            <a:r>
              <a:rPr lang="en-US" dirty="0"/>
              <a:t>Chloride</a:t>
            </a:r>
          </a:p>
          <a:p>
            <a:r>
              <a:rPr lang="en-US" dirty="0"/>
              <a:t>BOD*</a:t>
            </a:r>
          </a:p>
          <a:p>
            <a:r>
              <a:rPr lang="en-US" dirty="0"/>
              <a:t>TSS</a:t>
            </a:r>
          </a:p>
          <a:p>
            <a:r>
              <a:rPr lang="en-US" dirty="0"/>
              <a:t>Total metals in water*</a:t>
            </a:r>
          </a:p>
          <a:p>
            <a:r>
              <a:rPr lang="en-US" dirty="0"/>
              <a:t>Dissolved metals in water*</a:t>
            </a:r>
          </a:p>
          <a:p>
            <a:r>
              <a:rPr lang="en-US" dirty="0"/>
              <a:t>Hardness*</a:t>
            </a:r>
          </a:p>
          <a:p>
            <a:endParaRPr lang="en-US" dirty="0"/>
          </a:p>
          <a:p>
            <a:endParaRPr lang="en-US" dirty="0"/>
          </a:p>
        </p:txBody>
      </p:sp>
    </p:spTree>
    <p:extLst>
      <p:ext uri="{BB962C8B-B14F-4D97-AF65-F5344CB8AC3E}">
        <p14:creationId xmlns:p14="http://schemas.microsoft.com/office/powerpoint/2010/main" val="3826256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30A5-DBC9-0967-767A-DFFB4AC2EA60}"/>
              </a:ext>
            </a:extLst>
          </p:cNvPr>
          <p:cNvSpPr>
            <a:spLocks noGrp="1"/>
          </p:cNvSpPr>
          <p:nvPr>
            <p:ph type="title"/>
          </p:nvPr>
        </p:nvSpPr>
        <p:spPr/>
        <p:txBody>
          <a:bodyPr>
            <a:normAutofit fontScale="90000"/>
          </a:bodyPr>
          <a:lstStyle/>
          <a:p>
            <a:r>
              <a:rPr lang="en-US" dirty="0"/>
              <a:t>Clean Rivers Program Field Monitoring</a:t>
            </a:r>
          </a:p>
        </p:txBody>
      </p:sp>
      <p:sp>
        <p:nvSpPr>
          <p:cNvPr id="3" name="Content Placeholder 2">
            <a:extLst>
              <a:ext uri="{FF2B5EF4-FFF2-40B4-BE49-F238E27FC236}">
                <a16:creationId xmlns:a16="http://schemas.microsoft.com/office/drawing/2014/main" id="{041EAB5F-1F1A-B8B2-F8D4-C540295D930B}"/>
              </a:ext>
            </a:extLst>
          </p:cNvPr>
          <p:cNvSpPr>
            <a:spLocks noGrp="1"/>
          </p:cNvSpPr>
          <p:nvPr>
            <p:ph sz="half" idx="1"/>
          </p:nvPr>
        </p:nvSpPr>
        <p:spPr/>
        <p:txBody>
          <a:bodyPr>
            <a:normAutofit/>
          </a:bodyPr>
          <a:lstStyle/>
          <a:p>
            <a:r>
              <a:rPr lang="en-US" dirty="0"/>
              <a:t>Flow</a:t>
            </a:r>
          </a:p>
          <a:p>
            <a:r>
              <a:rPr lang="en-US" dirty="0"/>
              <a:t>Temperature</a:t>
            </a:r>
          </a:p>
          <a:p>
            <a:r>
              <a:rPr lang="en-US" dirty="0"/>
              <a:t>Specific conductivity</a:t>
            </a:r>
          </a:p>
          <a:p>
            <a:r>
              <a:rPr lang="en-US" dirty="0"/>
              <a:t>Dissolved oxygen</a:t>
            </a:r>
          </a:p>
          <a:p>
            <a:r>
              <a:rPr lang="en-US" dirty="0"/>
              <a:t>pH</a:t>
            </a:r>
          </a:p>
          <a:p>
            <a:r>
              <a:rPr lang="en-US" dirty="0"/>
              <a:t>Secchi depth</a:t>
            </a:r>
          </a:p>
        </p:txBody>
      </p:sp>
      <p:sp>
        <p:nvSpPr>
          <p:cNvPr id="4" name="Content Placeholder 3">
            <a:extLst>
              <a:ext uri="{FF2B5EF4-FFF2-40B4-BE49-F238E27FC236}">
                <a16:creationId xmlns:a16="http://schemas.microsoft.com/office/drawing/2014/main" id="{204E57B7-8906-EE15-B1FF-901C506334CF}"/>
              </a:ext>
            </a:extLst>
          </p:cNvPr>
          <p:cNvSpPr>
            <a:spLocks noGrp="1"/>
          </p:cNvSpPr>
          <p:nvPr>
            <p:ph sz="half" idx="2"/>
          </p:nvPr>
        </p:nvSpPr>
        <p:spPr/>
        <p:txBody>
          <a:bodyPr>
            <a:normAutofit/>
          </a:bodyPr>
          <a:lstStyle/>
          <a:p>
            <a:r>
              <a:rPr lang="en-US" dirty="0"/>
              <a:t>Field observations</a:t>
            </a:r>
          </a:p>
          <a:p>
            <a:pPr lvl="1"/>
            <a:r>
              <a:rPr lang="en-US" dirty="0"/>
              <a:t>Water color</a:t>
            </a:r>
          </a:p>
          <a:p>
            <a:pPr lvl="1"/>
            <a:r>
              <a:rPr lang="en-US" dirty="0"/>
              <a:t>Water odor</a:t>
            </a:r>
          </a:p>
          <a:p>
            <a:pPr lvl="1"/>
            <a:r>
              <a:rPr lang="en-US" dirty="0"/>
              <a:t>Present weather</a:t>
            </a:r>
          </a:p>
          <a:p>
            <a:pPr lvl="1"/>
            <a:r>
              <a:rPr lang="en-US" dirty="0"/>
              <a:t>Days since last precipitation</a:t>
            </a:r>
          </a:p>
        </p:txBody>
      </p:sp>
      <p:sp>
        <p:nvSpPr>
          <p:cNvPr id="5" name="Content Placeholder 2">
            <a:extLst>
              <a:ext uri="{FF2B5EF4-FFF2-40B4-BE49-F238E27FC236}">
                <a16:creationId xmlns:a16="http://schemas.microsoft.com/office/drawing/2014/main" id="{4DB2A7EE-2C6E-0023-C4FE-4E12D8C0C608}"/>
              </a:ext>
            </a:extLst>
          </p:cNvPr>
          <p:cNvSpPr txBox="1">
            <a:spLocks/>
          </p:cNvSpPr>
          <p:nvPr/>
        </p:nvSpPr>
        <p:spPr>
          <a:xfrm>
            <a:off x="5259614" y="1521353"/>
            <a:ext cx="4318000" cy="3626115"/>
          </a:xfrm>
          <a:prstGeom prst="rect">
            <a:avLst/>
          </a:prstGeom>
        </p:spPr>
        <p:txBody>
          <a:bodyPr vert="horz" lIns="91440" tIns="45720" rIns="91440" bIns="45720" rtlCol="0">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3200" kern="1200">
                <a:solidFill>
                  <a:schemeClr val="accent3">
                    <a:lumMod val="50000"/>
                  </a:schemeClr>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2800" kern="1200">
                <a:solidFill>
                  <a:schemeClr val="accent3">
                    <a:lumMod val="50000"/>
                  </a:schemeClr>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accent3">
                    <a:lumMod val="50000"/>
                  </a:schemeClr>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accent3">
                    <a:lumMod val="50000"/>
                  </a:schemeClr>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811256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545D-2F8E-AE8E-4214-06C5ADB2A7CC}"/>
              </a:ext>
            </a:extLst>
          </p:cNvPr>
          <p:cNvSpPr>
            <a:spLocks noGrp="1"/>
          </p:cNvSpPr>
          <p:nvPr>
            <p:ph type="title"/>
          </p:nvPr>
        </p:nvSpPr>
        <p:spPr/>
        <p:txBody>
          <a:bodyPr/>
          <a:lstStyle/>
          <a:p>
            <a:r>
              <a:rPr lang="en-US" dirty="0"/>
              <a:t>Clean Rivers Program</a:t>
            </a:r>
          </a:p>
        </p:txBody>
      </p:sp>
      <p:graphicFrame>
        <p:nvGraphicFramePr>
          <p:cNvPr id="4" name="Table 4">
            <a:extLst>
              <a:ext uri="{FF2B5EF4-FFF2-40B4-BE49-F238E27FC236}">
                <a16:creationId xmlns:a16="http://schemas.microsoft.com/office/drawing/2014/main" id="{F0C55D12-3AE9-9CBC-A04B-AE797FE5A340}"/>
              </a:ext>
            </a:extLst>
          </p:cNvPr>
          <p:cNvGraphicFramePr>
            <a:graphicFrameLocks noGrp="1"/>
          </p:cNvGraphicFramePr>
          <p:nvPr>
            <p:ph idx="1"/>
            <p:extLst>
              <p:ext uri="{D42A27DB-BD31-4B8C-83A1-F6EECF244321}">
                <p14:modId xmlns:p14="http://schemas.microsoft.com/office/powerpoint/2010/main" val="972719976"/>
              </p:ext>
            </p:extLst>
          </p:nvPr>
        </p:nvGraphicFramePr>
        <p:xfrm>
          <a:off x="698500" y="1172482"/>
          <a:ext cx="8763000" cy="3566160"/>
        </p:xfrm>
        <a:graphic>
          <a:graphicData uri="http://schemas.openxmlformats.org/drawingml/2006/table">
            <a:tbl>
              <a:tblPr firstRow="1" bandRow="1">
                <a:tableStyleId>{5C22544A-7EE6-4342-B048-85BDC9FD1C3A}</a:tableStyleId>
              </a:tblPr>
              <a:tblGrid>
                <a:gridCol w="5201557">
                  <a:extLst>
                    <a:ext uri="{9D8B030D-6E8A-4147-A177-3AD203B41FA5}">
                      <a16:colId xmlns:a16="http://schemas.microsoft.com/office/drawing/2014/main" val="1479883215"/>
                    </a:ext>
                  </a:extLst>
                </a:gridCol>
                <a:gridCol w="1850572">
                  <a:extLst>
                    <a:ext uri="{9D8B030D-6E8A-4147-A177-3AD203B41FA5}">
                      <a16:colId xmlns:a16="http://schemas.microsoft.com/office/drawing/2014/main" val="2913174661"/>
                    </a:ext>
                  </a:extLst>
                </a:gridCol>
                <a:gridCol w="1710871">
                  <a:extLst>
                    <a:ext uri="{9D8B030D-6E8A-4147-A177-3AD203B41FA5}">
                      <a16:colId xmlns:a16="http://schemas.microsoft.com/office/drawing/2014/main" val="4213890956"/>
                    </a:ext>
                  </a:extLst>
                </a:gridCol>
              </a:tblGrid>
              <a:tr h="640080">
                <a:tc gridSpan="3">
                  <a:txBody>
                    <a:bodyPr/>
                    <a:lstStyle/>
                    <a:p>
                      <a:pPr algn="ctr"/>
                      <a:r>
                        <a:rPr lang="en-US" sz="2400" dirty="0"/>
                        <a:t>Seasonal (Biological) Sampling</a:t>
                      </a:r>
                    </a:p>
                  </a:txBody>
                  <a:tcPr anchor="ct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3134315013"/>
                  </a:ext>
                </a:extLst>
              </a:tr>
              <a:tr h="640080">
                <a:tc>
                  <a:txBody>
                    <a:bodyPr/>
                    <a:lstStyle/>
                    <a:p>
                      <a:r>
                        <a:rPr lang="en-US" sz="2400" dirty="0"/>
                        <a:t>Fish</a:t>
                      </a:r>
                    </a:p>
                  </a:txBody>
                  <a:tcPr anchor="ctr"/>
                </a:tc>
                <a:tc>
                  <a:txBody>
                    <a:bodyPr/>
                    <a:lstStyle/>
                    <a:p>
                      <a:r>
                        <a:rPr lang="en-US" sz="2400" dirty="0"/>
                        <a:t>15 sites</a:t>
                      </a:r>
                    </a:p>
                  </a:txBody>
                  <a:tcPr anchor="ctr"/>
                </a:tc>
                <a:tc>
                  <a:txBody>
                    <a:bodyPr/>
                    <a:lstStyle/>
                    <a:p>
                      <a:r>
                        <a:rPr lang="en-US" sz="2400" dirty="0"/>
                        <a:t>26 events</a:t>
                      </a:r>
                    </a:p>
                  </a:txBody>
                  <a:tcPr anchor="ctr"/>
                </a:tc>
                <a:extLst>
                  <a:ext uri="{0D108BD9-81ED-4DB2-BD59-A6C34878D82A}">
                    <a16:rowId xmlns:a16="http://schemas.microsoft.com/office/drawing/2014/main" val="3209484200"/>
                  </a:ext>
                </a:extLst>
              </a:tr>
              <a:tr h="640080">
                <a:tc>
                  <a:txBody>
                    <a:bodyPr/>
                    <a:lstStyle/>
                    <a:p>
                      <a:r>
                        <a:rPr lang="en-US" sz="2400" dirty="0"/>
                        <a:t>Benthic </a:t>
                      </a:r>
                    </a:p>
                    <a:p>
                      <a:r>
                        <a:rPr lang="en-US" sz="2400" dirty="0"/>
                        <a:t>macro-invertebrates</a:t>
                      </a:r>
                    </a:p>
                  </a:txBody>
                  <a:tcPr anchor="ctr"/>
                </a:tc>
                <a:tc>
                  <a:txBody>
                    <a:bodyPr/>
                    <a:lstStyle/>
                    <a:p>
                      <a:r>
                        <a:rPr lang="en-US" sz="2400" dirty="0"/>
                        <a:t>7 sites</a:t>
                      </a:r>
                    </a:p>
                  </a:txBody>
                  <a:tcPr anchor="ctr"/>
                </a:tc>
                <a:tc>
                  <a:txBody>
                    <a:bodyPr/>
                    <a:lstStyle/>
                    <a:p>
                      <a:r>
                        <a:rPr lang="en-US" sz="2400" dirty="0"/>
                        <a:t>12 events</a:t>
                      </a:r>
                    </a:p>
                  </a:txBody>
                  <a:tcPr anchor="ctr"/>
                </a:tc>
                <a:extLst>
                  <a:ext uri="{0D108BD9-81ED-4DB2-BD59-A6C34878D82A}">
                    <a16:rowId xmlns:a16="http://schemas.microsoft.com/office/drawing/2014/main" val="505718495"/>
                  </a:ext>
                </a:extLst>
              </a:tr>
              <a:tr h="640080">
                <a:tc>
                  <a:txBody>
                    <a:bodyPr/>
                    <a:lstStyle/>
                    <a:p>
                      <a:r>
                        <a:rPr lang="en-US" sz="2400" dirty="0"/>
                        <a:t>Aquatic habitat</a:t>
                      </a:r>
                    </a:p>
                  </a:txBody>
                  <a:tcPr anchor="ctr"/>
                </a:tc>
                <a:tc>
                  <a:txBody>
                    <a:bodyPr/>
                    <a:lstStyle/>
                    <a:p>
                      <a:r>
                        <a:rPr lang="en-US" sz="2400" dirty="0"/>
                        <a:t>15 sites</a:t>
                      </a:r>
                    </a:p>
                  </a:txBody>
                  <a:tcPr anchor="ctr"/>
                </a:tc>
                <a:tc>
                  <a:txBody>
                    <a:bodyPr/>
                    <a:lstStyle/>
                    <a:p>
                      <a:r>
                        <a:rPr lang="en-US" sz="2400" dirty="0"/>
                        <a:t>26 events</a:t>
                      </a:r>
                    </a:p>
                  </a:txBody>
                  <a:tcPr anchor="ctr"/>
                </a:tc>
                <a:extLst>
                  <a:ext uri="{0D108BD9-81ED-4DB2-BD59-A6C34878D82A}">
                    <a16:rowId xmlns:a16="http://schemas.microsoft.com/office/drawing/2014/main" val="2579682680"/>
                  </a:ext>
                </a:extLst>
              </a:tr>
              <a:tr h="640080">
                <a:tc>
                  <a:txBody>
                    <a:bodyPr/>
                    <a:lstStyle/>
                    <a:p>
                      <a:r>
                        <a:rPr lang="en-US" sz="2400" dirty="0"/>
                        <a:t>24 Hr. dissolved oxygen, pH, conductivity, temperature</a:t>
                      </a:r>
                    </a:p>
                  </a:txBody>
                  <a:tcPr anchor="ctr"/>
                </a:tc>
                <a:tc>
                  <a:txBody>
                    <a:bodyPr/>
                    <a:lstStyle/>
                    <a:p>
                      <a:r>
                        <a:rPr lang="en-US" sz="2400" dirty="0"/>
                        <a:t>20 sites</a:t>
                      </a:r>
                    </a:p>
                  </a:txBody>
                  <a:tcPr anchor="ctr"/>
                </a:tc>
                <a:tc>
                  <a:txBody>
                    <a:bodyPr/>
                    <a:lstStyle/>
                    <a:p>
                      <a:r>
                        <a:rPr lang="en-US" sz="2400" dirty="0"/>
                        <a:t>35 events</a:t>
                      </a:r>
                    </a:p>
                  </a:txBody>
                  <a:tcPr anchor="ctr"/>
                </a:tc>
                <a:extLst>
                  <a:ext uri="{0D108BD9-81ED-4DB2-BD59-A6C34878D82A}">
                    <a16:rowId xmlns:a16="http://schemas.microsoft.com/office/drawing/2014/main" val="1998626158"/>
                  </a:ext>
                </a:extLst>
              </a:tr>
            </a:tbl>
          </a:graphicData>
        </a:graphic>
      </p:graphicFrame>
    </p:spTree>
    <p:extLst>
      <p:ext uri="{BB962C8B-B14F-4D97-AF65-F5344CB8AC3E}">
        <p14:creationId xmlns:p14="http://schemas.microsoft.com/office/powerpoint/2010/main" val="14242955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_powerpoint_template" id="{1CA8811C-A5CB-4CB7-AEBC-6F71FDB87639}" vid="{DF864F27-452A-45D2-9721-0C86E6F8A9ED}"/>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_powerpoint_template" id="{1CA8811C-A5CB-4CB7-AEBC-6F71FDB87639}" vid="{E71D599B-CF9F-45B7-83DE-BB51832EAFBD}"/>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B3786BEED3A64AA94AF7A29E1CF8D2" ma:contentTypeVersion="13" ma:contentTypeDescription="Create a new document." ma:contentTypeScope="" ma:versionID="165a94703d1e2f82cef20414eb633c59">
  <xsd:schema xmlns:xsd="http://www.w3.org/2001/XMLSchema" xmlns:xs="http://www.w3.org/2001/XMLSchema" xmlns:p="http://schemas.microsoft.com/office/2006/metadata/properties" xmlns:ns3="f21853da-8c50-4e50-808c-e81e79ec8f13" xmlns:ns4="3822ada3-cc94-41a0-921a-c7220bd9900d" targetNamespace="http://schemas.microsoft.com/office/2006/metadata/properties" ma:root="true" ma:fieldsID="2b2c0cde89f93881a358696ba44bb1b1" ns3:_="" ns4:_="">
    <xsd:import namespace="f21853da-8c50-4e50-808c-e81e79ec8f13"/>
    <xsd:import namespace="3822ada3-cc94-41a0-921a-c7220bd9900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1853da-8c50-4e50-808c-e81e79ec8f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22ada3-cc94-41a0-921a-c7220bd9900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D2FBC1-4042-4AD8-B510-22E1D3AF34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1853da-8c50-4e50-808c-e81e79ec8f13"/>
    <ds:schemaRef ds:uri="3822ada3-cc94-41a0-921a-c7220bd990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5AEAC6-E5A0-47F2-99FA-9D18D9DEAC0B}">
  <ds:schemaRefs>
    <ds:schemaRef ds:uri="http://schemas.microsoft.com/sharepoint/v3/contenttype/forms"/>
  </ds:schemaRefs>
</ds:datastoreItem>
</file>

<file path=customXml/itemProps3.xml><?xml version="1.0" encoding="utf-8"?>
<ds:datastoreItem xmlns:ds="http://schemas.openxmlformats.org/officeDocument/2006/customXml" ds:itemID="{61289D16-0663-403C-9FD0-51E67832A599}">
  <ds:schemaRefs>
    <ds:schemaRef ds:uri="3822ada3-cc94-41a0-921a-c7220bd9900d"/>
    <ds:schemaRef ds:uri="http://schemas.microsoft.com/office/2006/documentManagement/types"/>
    <ds:schemaRef ds:uri="http://schemas.openxmlformats.org/package/2006/metadata/core-properties"/>
    <ds:schemaRef ds:uri="http://purl.org/dc/dcmitype/"/>
    <ds:schemaRef ds:uri="http://purl.org/dc/elements/1.1/"/>
    <ds:schemaRef ds:uri="f21853da-8c50-4e50-808c-e81e79ec8f13"/>
    <ds:schemaRef ds:uri="http://schemas.microsoft.com/office/infopath/2007/PartnerControls"/>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01_powerpoint_template</Template>
  <TotalTime>3897</TotalTime>
  <Words>1254</Words>
  <Application>Microsoft Office PowerPoint</Application>
  <PresentationFormat>Custom</PresentationFormat>
  <Paragraphs>271</Paragraphs>
  <Slides>34</Slides>
  <Notes>18</Notes>
  <HiddenSlides>0</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Office Theme</vt:lpstr>
      <vt:lpstr>1_Office Theme</vt:lpstr>
      <vt:lpstr>2_Office Theme</vt:lpstr>
      <vt:lpstr>2024 Clean Rivers Program</vt:lpstr>
      <vt:lpstr>PowerPoint Presentation</vt:lpstr>
      <vt:lpstr>Overview</vt:lpstr>
      <vt:lpstr>The San Antonio River Authority</vt:lpstr>
      <vt:lpstr>PowerPoint Presentation</vt:lpstr>
      <vt:lpstr>FY 24Clean Rivers Program</vt:lpstr>
      <vt:lpstr>Clean Rivers Program Routine Monitoring</vt:lpstr>
      <vt:lpstr>Clean Rivers Program Field Monitoring</vt:lpstr>
      <vt:lpstr>Clean Rivers Program</vt:lpstr>
      <vt:lpstr>Coordinated Monitoring Schedule  https://cms.lcra.org/default.aspx</vt:lpstr>
      <vt:lpstr>Texas Clean Rivers Program</vt:lpstr>
      <vt:lpstr>TCEQ</vt:lpstr>
      <vt:lpstr>TCEQ</vt:lpstr>
      <vt:lpstr>SARA</vt:lpstr>
      <vt:lpstr>PowerPoint Presentation</vt:lpstr>
      <vt:lpstr>CRP Data</vt:lpstr>
      <vt:lpstr>PowerPoint Presentation</vt:lpstr>
      <vt:lpstr>CRP Goal</vt:lpstr>
      <vt:lpstr>CRP Objectives</vt:lpstr>
      <vt:lpstr>SARA’s Priority</vt:lpstr>
      <vt:lpstr>Basin Specific Priorities?</vt:lpstr>
      <vt:lpstr>Work Plan and Allocation of Resources </vt:lpstr>
      <vt:lpstr>Workplan</vt:lpstr>
      <vt:lpstr>CRP Funding</vt:lpstr>
      <vt:lpstr>Funding FY24-25</vt:lpstr>
      <vt:lpstr>Draft 2024 Basin Highlight Report </vt:lpstr>
      <vt:lpstr>Outreach</vt:lpstr>
      <vt:lpstr>Outreach</vt:lpstr>
      <vt:lpstr>PowerPoint Presentation</vt:lpstr>
      <vt:lpstr>PowerPoint Presentation</vt:lpstr>
      <vt:lpstr>Questionnaires</vt:lpstr>
      <vt:lpstr>Rebecca Reeves Senior Quality Assurance and Monitoring Scientist rreeves@sariverauthority.org</vt:lpstr>
      <vt:lpstr>PowerPoint Presentation</vt:lpstr>
      <vt:lpstr>PowerPoint Presentation</vt:lpstr>
    </vt:vector>
  </TitlesOfParts>
  <Company>San Antonio River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Clean Rivers Program</dc:title>
  <dc:creator>Rebecca Reeves</dc:creator>
  <cp:lastModifiedBy>Amanda Spencer</cp:lastModifiedBy>
  <cp:revision>21</cp:revision>
  <cp:lastPrinted>2024-03-07T20:31:02Z</cp:lastPrinted>
  <dcterms:created xsi:type="dcterms:W3CDTF">2023-02-22T15:08:38Z</dcterms:created>
  <dcterms:modified xsi:type="dcterms:W3CDTF">2024-03-11T18:32:12Z</dcterms:modified>
</cp:coreProperties>
</file>